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sldIdLst>
    <p:sldId id="2597" r:id="rId3"/>
    <p:sldId id="2800" r:id="rId4"/>
    <p:sldId id="2801" r:id="rId5"/>
    <p:sldId id="280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48FB-00B5-46BB-825B-24AECED62703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76784-7B34-4929-86E5-745BBFFF6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92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altLang="en-US" b="0"/>
              <a:t>It is impossible for a regional economy to achieve transformation unless there is a shared regional identity and a shared vision for regional economic growth that all the partners own – both as collective and individual partners. Partners will need to align the strategies and resources of their own organizations and systems to the regional vision.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development of a regional identity (which is not necessarily a brand, but it can be) and the vision for regional economic growth are critical to sustaining a globally competitive region.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vision is especially critical to driving new </a:t>
            </a:r>
            <a:r>
              <a:rPr lang="en-US" altLang="en-US" b="0" i="1"/>
              <a:t>regional</a:t>
            </a:r>
            <a:r>
              <a:rPr lang="en-US" altLang="en-US" b="0"/>
              <a:t>  behavior and is the touchstone when a region faces challenges – something that is almost guaranteed given the wide array of interests that are represented in a regional economy.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vision is also the driver for regional strategies and new investments, as well as for alignment of current investments.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6859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439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49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74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21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23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70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115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614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8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76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52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3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82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54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65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01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733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29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879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8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672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5"/>
            <a:ext cx="12192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A737B"/>
                </a:solidFill>
              </a:defRPr>
            </a:lvl1pPr>
            <a:lvl2pPr marL="990575" indent="-380990">
              <a:buFont typeface="Courier New" panose="02070309020205020404" pitchFamily="49" charset="0"/>
              <a:buChar char="o"/>
              <a:defRPr sz="2667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551945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ndard 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Callout 17">
            <a:extLst>
              <a:ext uri="{FF2B5EF4-FFF2-40B4-BE49-F238E27FC236}">
                <a16:creationId xmlns:a16="http://schemas.microsoft.com/office/drawing/2014/main" id="{6AB66B01-202F-4433-8EA1-9E209CF97DD1}"/>
              </a:ext>
            </a:extLst>
          </p:cNvPr>
          <p:cNvSpPr/>
          <p:nvPr userDrawn="1"/>
        </p:nvSpPr>
        <p:spPr bwMode="auto">
          <a:xfrm>
            <a:off x="0" y="1"/>
            <a:ext cx="12192000" cy="1803399"/>
          </a:xfrm>
          <a:prstGeom prst="downArrowCallout">
            <a:avLst>
              <a:gd name="adj1" fmla="val 32676"/>
              <a:gd name="adj2" fmla="val 14109"/>
              <a:gd name="adj3" fmla="val 10498"/>
              <a:gd name="adj4" fmla="val 92638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3064E3F3-6FD0-439F-B2F3-4750AF9A6C0C}"/>
              </a:ext>
            </a:extLst>
          </p:cNvPr>
          <p:cNvGrpSpPr/>
          <p:nvPr userDrawn="1"/>
        </p:nvGrpSpPr>
        <p:grpSpPr>
          <a:xfrm>
            <a:off x="5420764" y="6372127"/>
            <a:ext cx="1350472" cy="203200"/>
            <a:chOff x="4168751" y="2495551"/>
            <a:chExt cx="1012854" cy="152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E66BD9-6B86-4491-BDBE-8D754F2C493F}"/>
                </a:ext>
              </a:extLst>
            </p:cNvPr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6720488-7F5E-4E06-921C-D964AAAC01F6}"/>
                </a:ext>
              </a:extLst>
            </p:cNvPr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5718F9-DE8B-485D-AF59-F606C16D9F49}"/>
                </a:ext>
              </a:extLst>
            </p:cNvPr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3C9063-BAC0-4E5E-9AB4-DF148FC1685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5B5834-AC1D-4DB5-8C2B-465A74C4689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08F86E3-CB6D-489A-87C6-E88452CBDA8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8EF16B-ED75-4F79-A907-36A21F27A98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0734850-CCE2-4825-BA39-32601A40E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5200" y="2109099"/>
            <a:ext cx="7721600" cy="13834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867" b="1">
                <a:solidFill>
                  <a:srgbClr val="002B54"/>
                </a:solidFill>
                <a:latin typeface="+mj-lt"/>
              </a:defRPr>
            </a:lvl1pPr>
          </a:lstStyle>
          <a:p>
            <a:pPr lvl="0"/>
            <a:r>
              <a:rPr lang="en-US"/>
              <a:t>Agenda Item Name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1E4F02D-E7F7-45FD-A4FB-135B2AB151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5200" y="3492563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3733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0141CD58-902C-4162-B5C2-99A5A0B6D4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5200" y="4019581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2667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Job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8A691C-AE2E-4A94-8A5B-02540024B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43227"/>
            <a:ext cx="1930400" cy="70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4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50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5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8ED16EF-B445-4741-A3F6-F6F69F2F2AAA}"/>
              </a:ext>
            </a:extLst>
          </p:cNvPr>
          <p:cNvSpPr/>
          <p:nvPr/>
        </p:nvSpPr>
        <p:spPr>
          <a:xfrm>
            <a:off x="5762409" y="2228792"/>
            <a:ext cx="5102469" cy="15696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Leticia Henderson Baker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Assistant Professor,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Psychology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5110EDD5-5F39-4E5A-985B-7031E2EC3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601" y="1520981"/>
            <a:ext cx="3239252" cy="310377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8920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6960" y="1600200"/>
            <a:ext cx="5910419" cy="34684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Project Description: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This project seeks to address the known </a:t>
            </a:r>
            <a:r>
              <a:rPr lang="en-US" sz="2000" b="1" dirty="0">
                <a:solidFill>
                  <a:schemeClr val="tx1"/>
                </a:solidFill>
              </a:rPr>
              <a:t>disparities in mental health care in the African-American community</a:t>
            </a:r>
            <a:r>
              <a:rPr lang="en-US" sz="2000" dirty="0">
                <a:solidFill>
                  <a:schemeClr val="tx1"/>
                </a:solidFill>
              </a:rPr>
              <a:t>. Mental health forums will focus on mental health issues specifically affecting the Black community including: </a:t>
            </a:r>
            <a:r>
              <a:rPr lang="en-US" sz="2000" i="1" dirty="0">
                <a:solidFill>
                  <a:schemeClr val="tx1"/>
                </a:solidFill>
              </a:rPr>
              <a:t>destigmatizing mental health, dealing with depression and anxiety, accessing affordable mental health services, developing effective coping skills.</a:t>
            </a:r>
            <a:endParaRPr lang="en-US" sz="2000" i="1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417376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Mental Health Disparities in the African-American Community 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 effect it has on the minority student’s academic success and overall well-being</a:t>
            </a: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45656-1E6D-4E25-A991-B37CCF72F7F6}"/>
              </a:ext>
            </a:extLst>
          </p:cNvPr>
          <p:cNvSpPr txBox="1"/>
          <p:nvPr/>
        </p:nvSpPr>
        <p:spPr>
          <a:xfrm>
            <a:off x="6673865" y="1582339"/>
            <a:ext cx="5201175" cy="32316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Rationale (the WHY):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“Racial/ethnic, gender, and sexual minorities often suffer from poor mental health outcomes due to multiple factors including inaccessibility of high-quality mental health care services, cultural stigma surrounding mental health care, discrimination, and overall lack of awareness about mental health.” 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56B774-D4A4-48C9-AC7B-30EF03000B46}"/>
              </a:ext>
            </a:extLst>
          </p:cNvPr>
          <p:cNvSpPr txBox="1"/>
          <p:nvPr/>
        </p:nvSpPr>
        <p:spPr>
          <a:xfrm>
            <a:off x="4966139" y="5275661"/>
            <a:ext cx="1813034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lin Sans FB Demi" panose="020E0802020502020306" pitchFamily="34" charset="0"/>
                <a:ea typeface="+mn-ea"/>
                <a:cs typeface="+mn-cs"/>
              </a:rPr>
              <a:t>1 in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580B56-6FE9-753B-C664-8CEF3B7FAD20}"/>
              </a:ext>
            </a:extLst>
          </p:cNvPr>
          <p:cNvSpPr txBox="1"/>
          <p:nvPr/>
        </p:nvSpPr>
        <p:spPr>
          <a:xfrm>
            <a:off x="7354229" y="4148254"/>
            <a:ext cx="528010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Mental Health Disparities: Diverse Populations (n.d.) 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American Psychiatric Association.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05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2C4B5-E9D2-4088-9973-BC06CC7E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2034"/>
            <a:ext cx="4303986" cy="917483"/>
          </a:xfrm>
        </p:spPr>
        <p:txBody>
          <a:bodyPr>
            <a:normAutofit fontScale="90000"/>
          </a:bodyPr>
          <a:lstStyle/>
          <a:p>
            <a:r>
              <a:rPr lang="en-US" sz="3600" b="1"/>
              <a:t>Design Thinking Session</a:t>
            </a:r>
            <a:br>
              <a:rPr lang="en-US" sz="3600" b="1"/>
            </a:br>
            <a:r>
              <a:rPr lang="en-US" sz="3600" b="1"/>
              <a:t>April 19, 2022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10B367-254F-4559-A8A3-75565A75037B}"/>
              </a:ext>
            </a:extLst>
          </p:cNvPr>
          <p:cNvSpPr txBox="1">
            <a:spLocks/>
          </p:cNvSpPr>
          <p:nvPr/>
        </p:nvSpPr>
        <p:spPr>
          <a:xfrm>
            <a:off x="-1" y="-14049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6066E5-A788-4921-864C-2B891F2302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56" r="1285" b="5956"/>
          <a:stretch/>
        </p:blipFill>
        <p:spPr>
          <a:xfrm>
            <a:off x="176988" y="2337123"/>
            <a:ext cx="3179147" cy="19233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A185B9-6C17-470C-8219-0BC8942865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61" t="30746" r="10554" b="27077"/>
          <a:stretch/>
        </p:blipFill>
        <p:spPr>
          <a:xfrm>
            <a:off x="3711035" y="1590775"/>
            <a:ext cx="3015651" cy="18681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F01907-E20B-4187-A8AE-9EBF91363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6311" y="3545842"/>
            <a:ext cx="3525101" cy="2645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9473E8-8F9A-426A-961A-770A1D3B8B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636" r="9586"/>
          <a:stretch/>
        </p:blipFill>
        <p:spPr>
          <a:xfrm>
            <a:off x="9491794" y="2786014"/>
            <a:ext cx="2700206" cy="1868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FE7F90-32C6-4719-9A8A-88E092A04FF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598" r="10989" b="7838"/>
          <a:stretch/>
        </p:blipFill>
        <p:spPr>
          <a:xfrm>
            <a:off x="9475074" y="840372"/>
            <a:ext cx="2716925" cy="18681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FF65D9-6B06-4D8D-92DC-8662C841E2D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3459" r="15388"/>
          <a:stretch/>
        </p:blipFill>
        <p:spPr>
          <a:xfrm>
            <a:off x="9491794" y="4744375"/>
            <a:ext cx="2700206" cy="18329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9232B9-C241-418F-A837-F9AAAB709B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1586" y="2049517"/>
            <a:ext cx="2308787" cy="307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4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4188C-50CB-4E31-BA46-EAD07726A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3636"/>
            <a:ext cx="12127345" cy="2812843"/>
          </a:xfrm>
        </p:spPr>
        <p:txBody>
          <a:bodyPr anchor="t">
            <a:noAutofit/>
          </a:bodyPr>
          <a:lstStyle/>
          <a:p>
            <a:r>
              <a:rPr lang="en-US" sz="2500" b="1">
                <a:solidFill>
                  <a:schemeClr val="tx1"/>
                </a:solidFill>
              </a:rPr>
              <a:t>Monthly speaker forums </a:t>
            </a:r>
            <a:r>
              <a:rPr lang="en-US" sz="2500">
                <a:solidFill>
                  <a:schemeClr val="tx1"/>
                </a:solidFill>
              </a:rPr>
              <a:t>(September – December)</a:t>
            </a:r>
          </a:p>
          <a:p>
            <a:r>
              <a:rPr lang="en-US" sz="2500" b="1">
                <a:solidFill>
                  <a:schemeClr val="tx1"/>
                </a:solidFill>
              </a:rPr>
              <a:t>Goals of forums</a:t>
            </a:r>
            <a:r>
              <a:rPr lang="en-US" sz="2500">
                <a:solidFill>
                  <a:schemeClr val="tx1"/>
                </a:solidFill>
              </a:rPr>
              <a:t>: </a:t>
            </a:r>
          </a:p>
          <a:p>
            <a:pPr lvl="1"/>
            <a:r>
              <a:rPr lang="en-US" sz="2500">
                <a:solidFill>
                  <a:schemeClr val="tx1"/>
                </a:solidFill>
              </a:rPr>
              <a:t>Address the stigma of mental health</a:t>
            </a:r>
          </a:p>
          <a:p>
            <a:pPr lvl="1"/>
            <a:r>
              <a:rPr lang="en-US" sz="2500">
                <a:solidFill>
                  <a:schemeClr val="tx1"/>
                </a:solidFill>
              </a:rPr>
              <a:t>Increase knowledge regarding mental health disorders most diagnosed in minorities</a:t>
            </a:r>
          </a:p>
          <a:p>
            <a:pPr lvl="1"/>
            <a:r>
              <a:rPr lang="en-US" sz="2500">
                <a:solidFill>
                  <a:schemeClr val="tx1"/>
                </a:solidFill>
              </a:rPr>
              <a:t>Increase knowledge regarding available resources and access to mental health services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E20621-1C0A-4C13-AC38-35359B4752F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23636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Projected Programming for Fall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620FEC-1676-4636-BB7B-60456336C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36479"/>
            <a:ext cx="12192000" cy="10641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9AF95B-E660-4EFD-A5DB-923ADE0F4293}"/>
              </a:ext>
            </a:extLst>
          </p:cNvPr>
          <p:cNvSpPr txBox="1"/>
          <p:nvPr/>
        </p:nvSpPr>
        <p:spPr>
          <a:xfrm>
            <a:off x="1958107" y="4879124"/>
            <a:ext cx="100953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Collaboration with campus resources </a:t>
            </a:r>
            <a:r>
              <a:rPr kumimoji="0" lang="en-US" sz="2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(Counseling Center, Learning Commons, etc.)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Integrating mental health </a:t>
            </a:r>
            <a:r>
              <a:rPr kumimoji="0" lang="en-US" sz="2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general wellness into courses</a:t>
            </a:r>
          </a:p>
        </p:txBody>
      </p:sp>
    </p:spTree>
    <p:extLst>
      <p:ext uri="{BB962C8B-B14F-4D97-AF65-F5344CB8AC3E}">
        <p14:creationId xmlns:p14="http://schemas.microsoft.com/office/powerpoint/2010/main" val="216325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388</Words>
  <Application>Microsoft Office PowerPoint</Application>
  <PresentationFormat>Widescreen</PresentationFormat>
  <Paragraphs>28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Arial</vt:lpstr>
      <vt:lpstr>Berlin Sans FB Demi</vt:lpstr>
      <vt:lpstr>Calibri</vt:lpstr>
      <vt:lpstr>Courier New</vt:lpstr>
      <vt:lpstr>1_Office Theme</vt:lpstr>
      <vt:lpstr>3_Office Theme</vt:lpstr>
      <vt:lpstr>PowerPoint Presentation</vt:lpstr>
      <vt:lpstr>PowerPoint Presentation</vt:lpstr>
      <vt:lpstr>Design Thinking Session April 19, 2022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2024-06-11T01:11:06Z</dcterms:created>
  <dcterms:modified xsi:type="dcterms:W3CDTF">2024-06-11T01:11:55Z</dcterms:modified>
</cp:coreProperties>
</file>