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8"/>
  </p:notesMasterIdLst>
  <p:sldIdLst>
    <p:sldId id="3391" r:id="rId4"/>
    <p:sldId id="2800" r:id="rId5"/>
    <p:sldId id="2801" r:id="rId6"/>
    <p:sldId id="280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>
        <p:scale>
          <a:sx n="90" d="100"/>
          <a:sy n="90" d="100"/>
        </p:scale>
        <p:origin x="-60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916941437007874E-2"/>
          <c:y val="0.14362517571203398"/>
          <c:w val="0.94583058562992128"/>
          <c:h val="0.75988098179866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Extremely Satisfied</c:v>
                </c:pt>
                <c:pt idx="1">
                  <c:v>Very Satisfied</c:v>
                </c:pt>
                <c:pt idx="2">
                  <c:v>Moderately Satisfied</c:v>
                </c:pt>
                <c:pt idx="3">
                  <c:v>Slightly Satisfied</c:v>
                </c:pt>
                <c:pt idx="4">
                  <c:v>Not at All Satisfied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0.71699999999999997</c:v>
                </c:pt>
                <c:pt idx="1">
                  <c:v>0.2</c:v>
                </c:pt>
                <c:pt idx="2">
                  <c:v>2.7E-2</c:v>
                </c:pt>
                <c:pt idx="3">
                  <c:v>1.2999999999999999E-2</c:v>
                </c:pt>
                <c:pt idx="4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F-4107-98A7-E2BF415E59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936755487"/>
        <c:axId val="1936758367"/>
      </c:barChart>
      <c:catAx>
        <c:axId val="1936755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758367"/>
        <c:crosses val="autoZero"/>
        <c:auto val="1"/>
        <c:lblAlgn val="ctr"/>
        <c:lblOffset val="100"/>
        <c:noMultiLvlLbl val="0"/>
      </c:catAx>
      <c:valAx>
        <c:axId val="1936758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755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Student Survey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3EE9-4B9F-9F18-FF7947F40C5D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E9-4B9F-9F18-FF7947F40C5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BF-4109-B982-2D6F4190067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BF-4109-B982-2D6F41900675}"/>
              </c:ext>
            </c:extLst>
          </c:dPt>
          <c:cat>
            <c:strRef>
              <c:f>Sheet1!$A$2:$A$5</c:f>
              <c:strCache>
                <c:ptCount val="2"/>
                <c:pt idx="0">
                  <c:v>Satisfied</c:v>
                </c:pt>
                <c:pt idx="1">
                  <c:v>Neutral/Dissatisfied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0.91700000000000004</c:v>
                </c:pt>
                <c:pt idx="1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9-4B9F-9F18-FF7947F40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E825E0-4479-4D3A-930D-4BEF9C2DDB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655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especially critical to driving new </a:t>
            </a:r>
            <a:r>
              <a:rPr lang="en-US" altLang="en-US" b="0" i="1"/>
              <a:t>regional</a:t>
            </a:r>
            <a:r>
              <a:rPr lang="en-US" altLang="en-US" b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6"/>
            <a:ext cx="9144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7720" y="279819"/>
            <a:ext cx="6876281" cy="471365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5400" y="2209800"/>
            <a:ext cx="6553200" cy="36576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A737B"/>
                </a:solidFill>
              </a:defRPr>
            </a:lvl1pPr>
            <a:lvl2pPr marL="742931" indent="-285743">
              <a:buFont typeface="Courier New" panose="02070309020205020404" pitchFamily="49" charset="0"/>
              <a:buChar char="o"/>
              <a:defRPr sz="2000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3611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16CD8-2E9E-9F97-1259-7F27FAA7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1840B-08FE-B7E6-9C35-147CC06395DE}"/>
              </a:ext>
            </a:extLst>
          </p:cNvPr>
          <p:cNvSpPr/>
          <p:nvPr/>
        </p:nvSpPr>
        <p:spPr>
          <a:xfrm>
            <a:off x="3436228" y="3475632"/>
            <a:ext cx="4454813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Emily Micik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Director, Academic Advising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054BF170-674B-5F90-5B0B-ABB55B28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47AD8B-4A33-6B4D-B9DF-90106D79B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960" y="2586059"/>
            <a:ext cx="1882903" cy="2520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8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1063032"/>
          </a:xfrm>
          <a:prstGeom prst="rect">
            <a:avLst/>
          </a:prstGeom>
          <a:solidFill>
            <a:srgbClr val="0C0E60"/>
          </a:solidFill>
        </p:spPr>
        <p:txBody>
          <a:bodyPr vert="horz" lIns="68580" tIns="34290" rIns="68580" bIns="3429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23">
              <a:defRPr/>
            </a:pPr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Academic Advising Satisfaction Survey</a:t>
            </a:r>
            <a:endParaRPr lang="en-US" sz="27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999E3-8286-EC9E-9451-3B3091F65CAD}"/>
              </a:ext>
            </a:extLst>
          </p:cNvPr>
          <p:cNvSpPr txBox="1"/>
          <p:nvPr/>
        </p:nvSpPr>
        <p:spPr>
          <a:xfrm>
            <a:off x="464755" y="1933583"/>
            <a:ext cx="4588258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650" b="1" dirty="0">
                <a:solidFill>
                  <a:prstClr val="black"/>
                </a:solidFill>
                <a:latin typeface="Calibri" panose="020F0502020204030204"/>
              </a:rPr>
              <a:t>Project Description:</a:t>
            </a: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Established a baseline for student satisfaction ratings of academic advising services.</a:t>
            </a:r>
          </a:p>
          <a:p>
            <a:pPr defTabSz="685800">
              <a:defRPr/>
            </a:pP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650" b="1" dirty="0">
                <a:solidFill>
                  <a:prstClr val="black"/>
                </a:solidFill>
                <a:latin typeface="Calibri" panose="020F0502020204030204"/>
              </a:rPr>
              <a:t>Assessment Used:</a:t>
            </a: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Collected and analyzed data from student satisfaction surveys over several months.</a:t>
            </a:r>
          </a:p>
          <a:p>
            <a:pPr defTabSz="685800">
              <a:defRPr/>
            </a:pP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650" b="1" dirty="0">
                <a:solidFill>
                  <a:prstClr val="black"/>
                </a:solidFill>
                <a:latin typeface="Calibri" panose="020F0502020204030204"/>
              </a:rPr>
              <a:t>Key Outcome:</a:t>
            </a: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Baseline satisfaction rate: </a:t>
            </a:r>
            <a:r>
              <a:rPr lang="en-US" sz="1650" b="1" dirty="0">
                <a:solidFill>
                  <a:srgbClr val="00B050"/>
                </a:solidFill>
                <a:latin typeface="Calibri" panose="020F0502020204030204"/>
              </a:rPr>
              <a:t>91.7% </a:t>
            </a:r>
            <a:r>
              <a:rPr lang="en-US" sz="1650" b="1" dirty="0">
                <a:solidFill>
                  <a:prstClr val="black"/>
                </a:solidFill>
                <a:latin typeface="Calibri" panose="020F0502020204030204"/>
              </a:rPr>
              <a:t>Very Satisfied &amp; Extremely Satisfied</a:t>
            </a: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685800">
              <a:defRPr/>
            </a:pP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650" dirty="0" err="1">
                <a:solidFill>
                  <a:prstClr val="black"/>
                </a:solidFill>
                <a:latin typeface="Calibri" panose="020F0502020204030204"/>
              </a:rPr>
              <a:t>dentified</a:t>
            </a: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50" b="1" dirty="0">
                <a:solidFill>
                  <a:srgbClr val="FA6850"/>
                </a:solidFill>
                <a:latin typeface="Calibri" panose="020F0502020204030204"/>
              </a:rPr>
              <a:t>8.3%</a:t>
            </a:r>
            <a:r>
              <a:rPr lang="en-US" sz="1650" dirty="0">
                <a:solidFill>
                  <a:srgbClr val="FA6850"/>
                </a:solidFill>
                <a:latin typeface="Calibri" panose="020F0502020204030204"/>
              </a:rPr>
              <a:t> </a:t>
            </a: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of students as </a:t>
            </a:r>
            <a:r>
              <a:rPr lang="en-US" sz="1650" b="1" dirty="0">
                <a:solidFill>
                  <a:prstClr val="black"/>
                </a:solidFill>
                <a:latin typeface="Calibri" panose="020F0502020204030204"/>
              </a:rPr>
              <a:t>Moderately Satisfied</a:t>
            </a: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1650" b="1" dirty="0">
                <a:solidFill>
                  <a:prstClr val="black"/>
                </a:solidFill>
                <a:latin typeface="Calibri" panose="020F0502020204030204"/>
              </a:rPr>
              <a:t>Slightly Satisfied, or Not At All Satisfied </a:t>
            </a:r>
            <a:r>
              <a:rPr lang="en-US" sz="1650" dirty="0">
                <a:solidFill>
                  <a:prstClr val="black"/>
                </a:solidFill>
                <a:latin typeface="Calibri" panose="020F0502020204030204"/>
              </a:rPr>
              <a:t>for further exploration and improvement efforts.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EE6E374-59F2-0CF6-E1A2-75B5CDD2EA43}"/>
              </a:ext>
            </a:extLst>
          </p:cNvPr>
          <p:cNvGraphicFramePr/>
          <p:nvPr/>
        </p:nvGraphicFramePr>
        <p:xfrm>
          <a:off x="5135881" y="2512634"/>
          <a:ext cx="3841079" cy="2924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4057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9C31464-C8CD-FF65-8663-DF7A868E4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182" y="1717305"/>
            <a:ext cx="1171635" cy="103351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853168"/>
          </a:xfrm>
          <a:prstGeom prst="rect">
            <a:avLst/>
          </a:prstGeom>
          <a:solidFill>
            <a:srgbClr val="0C0E60"/>
          </a:solidFill>
        </p:spPr>
        <p:txBody>
          <a:bodyPr vert="horz" lIns="68580" tIns="34290" rIns="68580" bIns="3429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23">
              <a:defRPr/>
            </a:pPr>
            <a:r>
              <a:rPr lang="en-US" sz="2700" dirty="0">
                <a:solidFill>
                  <a:prstClr val="white"/>
                </a:solidFill>
                <a:latin typeface="Calibri"/>
              </a:rPr>
              <a:t>Capstone Results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C81C5E-A69C-9AFC-9426-02F8C1630DDA}"/>
              </a:ext>
            </a:extLst>
          </p:cNvPr>
          <p:cNvSpPr txBox="1"/>
          <p:nvPr/>
        </p:nvSpPr>
        <p:spPr>
          <a:xfrm>
            <a:off x="3747617" y="1697956"/>
            <a:ext cx="45708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Formed a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Work Group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of 5 Academic Advisors.</a:t>
            </a: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Reviewed feedback and brainstormed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immediate improvements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Designed and distributed a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conversation checklist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for advisors.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E45196A-41A2-75E1-ABB3-BE042B8C7EEE}"/>
              </a:ext>
            </a:extLst>
          </p:cNvPr>
          <p:cNvGraphicFramePr/>
          <p:nvPr/>
        </p:nvGraphicFramePr>
        <p:xfrm>
          <a:off x="-1214849" y="1759649"/>
          <a:ext cx="5044440" cy="2574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FCA1C5A4-9D55-610C-F421-788C7865CC1A}"/>
              </a:ext>
            </a:extLst>
          </p:cNvPr>
          <p:cNvSpPr txBox="1"/>
          <p:nvPr/>
        </p:nvSpPr>
        <p:spPr>
          <a:xfrm>
            <a:off x="2781300" y="3470910"/>
            <a:ext cx="4816262" cy="24723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sys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Key Questions Now Incorporated into Advising Sessions: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“How are you doing in your classes this semester?”</a:t>
            </a: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“What is your major? Has it changed since your last advising?”</a:t>
            </a: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“Let’s review your current academic progress together.”</a:t>
            </a: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“Let's discuss your course selection for next semester.”</a:t>
            </a: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“Are you aware of support resources on campus?”</a:t>
            </a: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“Did I answer all your questions today?”</a:t>
            </a:r>
          </a:p>
          <a:p>
            <a:pPr algn="ctr" defTabSz="685800">
              <a:lnSpc>
                <a:spcPct val="150000"/>
              </a:lnSpc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“Scan this QR Code so you always have advising resources.”</a:t>
            </a:r>
          </a:p>
        </p:txBody>
      </p:sp>
      <p:pic>
        <p:nvPicPr>
          <p:cNvPr id="26" name="Picture 2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7D59D7D-63E0-FF70-B188-809A06A9D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264" y="4136259"/>
            <a:ext cx="972347" cy="1258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7041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6 100+ Emoji Content Stock Illustrations, graphiques vectoriels libre de  droits et Clip Art - iStock">
            <a:extLst>
              <a:ext uri="{FF2B5EF4-FFF2-40B4-BE49-F238E27FC236}">
                <a16:creationId xmlns:a16="http://schemas.microsoft.com/office/drawing/2014/main" id="{E0B0886A-17F7-DCDC-9B19-356DAC6F1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01" y="3396994"/>
            <a:ext cx="1046560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D7561A-3FCB-F7AD-F954-DA04AD277687}"/>
              </a:ext>
            </a:extLst>
          </p:cNvPr>
          <p:cNvSpPr txBox="1"/>
          <p:nvPr/>
        </p:nvSpPr>
        <p:spPr>
          <a:xfrm>
            <a:off x="457200" y="1720780"/>
            <a:ext cx="54368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📈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92727"/>
          </a:xfrm>
          <a:prstGeom prst="rect">
            <a:avLst/>
          </a:prstGeom>
          <a:solidFill>
            <a:srgbClr val="0C0E60"/>
          </a:solidFill>
        </p:spPr>
        <p:txBody>
          <a:bodyPr vert="horz" lIns="68580" tIns="34290" rIns="68580" bIns="3429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23">
              <a:defRPr/>
            </a:pPr>
            <a:r>
              <a:rPr lang="en-US" sz="2700" dirty="0">
                <a:solidFill>
                  <a:prstClr val="white"/>
                </a:solidFill>
                <a:latin typeface="Calibri"/>
              </a:rPr>
              <a:t>Future Actions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816CC7-C68B-3687-7AE9-E8C12A2232BF}"/>
              </a:ext>
            </a:extLst>
          </p:cNvPr>
          <p:cNvSpPr txBox="1"/>
          <p:nvPr/>
        </p:nvSpPr>
        <p:spPr>
          <a:xfrm>
            <a:off x="1112520" y="1545684"/>
            <a:ext cx="7719060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Ongoing Assessment: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Maintain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regular student satisfaction surveys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 to monitor seasonal trends.</a:t>
            </a: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Actively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analyze qualitative feedback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 for actionable insights.</a:t>
            </a:r>
          </a:p>
          <a:p>
            <a:pPr defTabSz="685800"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Work Group Engagement: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Continue to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empower the established Work Group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 to review feedback and brainstorm creative solutions.</a:t>
            </a:r>
          </a:p>
          <a:p>
            <a:pPr defTabSz="685800"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Focus on All Feedback: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Highlight not just positive feedback, but also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neutral and dissatisfied responses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 to address personal student concerns.</a:t>
            </a:r>
          </a:p>
          <a:p>
            <a:pPr defTabSz="685800"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Enhanced Student Voice: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Conduct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2–3 focus groups per year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 with random student volunteers to facilitate open and honest conversations.</a:t>
            </a:r>
          </a:p>
          <a:p>
            <a:pPr defTabSz="685800"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Advisor Collaboration:</a:t>
            </a:r>
            <a:endParaRPr lang="en-US" sz="15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Approach advising adjustments as </a:t>
            </a: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collaborative initiatives</a:t>
            </a:r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, ensuring advisors feel heard and supported.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3FAA0B-3109-39BE-0A21-FCF7CB9FBB5D}"/>
              </a:ext>
            </a:extLst>
          </p:cNvPr>
          <p:cNvSpPr txBox="1"/>
          <p:nvPr/>
        </p:nvSpPr>
        <p:spPr>
          <a:xfrm>
            <a:off x="457200" y="2533739"/>
            <a:ext cx="54368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BD1B73-7701-CBCE-026C-8BE20633C164}"/>
              </a:ext>
            </a:extLst>
          </p:cNvPr>
          <p:cNvSpPr txBox="1"/>
          <p:nvPr/>
        </p:nvSpPr>
        <p:spPr>
          <a:xfrm>
            <a:off x="457200" y="4303960"/>
            <a:ext cx="54368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🗣️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4274B7-8823-31EF-D22E-6A139193AC65}"/>
              </a:ext>
            </a:extLst>
          </p:cNvPr>
          <p:cNvSpPr txBox="1"/>
          <p:nvPr/>
        </p:nvSpPr>
        <p:spPr>
          <a:xfrm>
            <a:off x="457200" y="5123274"/>
            <a:ext cx="54368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🤝</a:t>
            </a:r>
          </a:p>
        </p:txBody>
      </p:sp>
    </p:spTree>
    <p:extLst>
      <p:ext uri="{BB962C8B-B14F-4D97-AF65-F5344CB8AC3E}">
        <p14:creationId xmlns:p14="http://schemas.microsoft.com/office/powerpoint/2010/main" val="2163250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8</TotalTime>
  <Words>456</Words>
  <Application>Microsoft Office PowerPoint</Application>
  <PresentationFormat>On-screen Show (4:3)</PresentationFormat>
  <Paragraphs>53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Albert Sans Black</vt:lpstr>
      <vt:lpstr>Aptos</vt:lpstr>
      <vt:lpstr>Arial</vt:lpstr>
      <vt:lpstr>Barlow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5</cp:revision>
  <dcterms:created xsi:type="dcterms:W3CDTF">2025-11-18T19:20:13Z</dcterms:created>
  <dcterms:modified xsi:type="dcterms:W3CDTF">2025-11-18T19:29:02Z</dcterms:modified>
</cp:coreProperties>
</file>