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1" r:id="rId3"/>
  </p:sldMasterIdLst>
  <p:notesMasterIdLst>
    <p:notesMasterId r:id="rId8"/>
  </p:notesMasterIdLst>
  <p:sldIdLst>
    <p:sldId id="3393" r:id="rId4"/>
    <p:sldId id="3524" r:id="rId5"/>
    <p:sldId id="3525" r:id="rId6"/>
    <p:sldId id="354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>
        <p:scale>
          <a:sx n="90" d="100"/>
          <a:sy n="90" d="100"/>
        </p:scale>
        <p:origin x="-60" y="7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1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94E6D3-DB67-4EE7-BD49-4BE37A4BA9D4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7E1D1F-829D-42EB-80ED-BE92D5CDA2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47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6D9A72-A9CB-7B99-DD09-FF1B34802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EB6AF4-775B-1987-AB4C-85B520B3A7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66466B-9D7C-2500-5A7E-4E3A6CA3E9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A54E2C-3327-6D28-4EC6-6EE5E1B802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F21976-C379-4601-A305-93CBF79C44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5910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square with a letter s&#10;&#10;Description automatically generated">
            <a:extLst>
              <a:ext uri="{FF2B5EF4-FFF2-40B4-BE49-F238E27FC236}">
                <a16:creationId xmlns:a16="http://schemas.microsoft.com/office/drawing/2014/main" id="{E4C2DF4F-6C9B-F810-F4B6-8120B8E94CF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5272" y="-7305"/>
            <a:ext cx="9174544" cy="305180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789" y="3057576"/>
            <a:ext cx="8260422" cy="2149424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41789" y="5316810"/>
            <a:ext cx="6644811" cy="91773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 descr="A blue sign with white text&#10;&#10;Description automatically generated">
            <a:extLst>
              <a:ext uri="{FF2B5EF4-FFF2-40B4-BE49-F238E27FC236}">
                <a16:creationId xmlns:a16="http://schemas.microsoft.com/office/drawing/2014/main" id="{74E0BF40-E567-8D83-B0DF-005B087B0FF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6084" y="5316811"/>
            <a:ext cx="2007916" cy="1226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916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4538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rectangular object with white text&#10;&#10;Description automatically generated">
            <a:extLst>
              <a:ext uri="{FF2B5EF4-FFF2-40B4-BE49-F238E27FC236}">
                <a16:creationId xmlns:a16="http://schemas.microsoft.com/office/drawing/2014/main" id="{971025FA-1A1A-B0A1-449F-0F6F5B3E7A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6933" y="-12700"/>
            <a:ext cx="9177867" cy="68834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554805"/>
            <a:ext cx="6102849" cy="4007672"/>
          </a:xfrm>
        </p:spPr>
        <p:txBody>
          <a:bodyPr anchor="b"/>
          <a:lstStyle>
            <a:lvl1pPr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4589464"/>
            <a:ext cx="61028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830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53D50D81-92DC-C307-401F-9997828216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478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789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78568" y="1825625"/>
            <a:ext cx="4036781" cy="38559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250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12EEF242-896F-FC10-3B20-3547E688806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8" y="301626"/>
            <a:ext cx="5247812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789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7700" y="1685926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57700" y="2509838"/>
            <a:ext cx="3887391" cy="31354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7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yellow rectangular sign&#10;&#10;Description automatically generated">
            <a:extLst>
              <a:ext uri="{FF2B5EF4-FFF2-40B4-BE49-F238E27FC236}">
                <a16:creationId xmlns:a16="http://schemas.microsoft.com/office/drawing/2014/main" id="{4DE137F5-1BBC-4123-EA48-4AB4D1CBB9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930"/>
            <a:ext cx="9162288" cy="178791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5273211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3870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rectangle with a screw and a screw&#10;&#10;Description automatically generated">
            <a:extLst>
              <a:ext uri="{FF2B5EF4-FFF2-40B4-BE49-F238E27FC236}">
                <a16:creationId xmlns:a16="http://schemas.microsoft.com/office/drawing/2014/main" id="{CD78BD2B-93B6-A54E-A5E7-E4455D420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466" y="-6350"/>
            <a:ext cx="9160933" cy="68707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29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background with grey text&#10;&#10;Description automatically generated with medium confidence">
            <a:extLst>
              <a:ext uri="{FF2B5EF4-FFF2-40B4-BE49-F238E27FC236}">
                <a16:creationId xmlns:a16="http://schemas.microsoft.com/office/drawing/2014/main" id="{829A33AD-D3AA-9941-D5AD-6D12FB07F8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52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 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yellow rectangle with a screw in it&#10;&#10;Description automatically generated">
            <a:extLst>
              <a:ext uri="{FF2B5EF4-FFF2-40B4-BE49-F238E27FC236}">
                <a16:creationId xmlns:a16="http://schemas.microsoft.com/office/drawing/2014/main" id="{41E9F9CF-E8D3-B4B4-AF61-90D21722E17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9144" y="-6858"/>
            <a:ext cx="9162288" cy="6871716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6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blue and yellow rectangle&#10;&#10;Description automatically generated">
            <a:extLst>
              <a:ext uri="{FF2B5EF4-FFF2-40B4-BE49-F238E27FC236}">
                <a16:creationId xmlns:a16="http://schemas.microsoft.com/office/drawing/2014/main" id="{5F77E534-D3B4-3332-D93C-68B6763EB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7"/>
            <a:ext cx="4629150" cy="46428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353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yellow rectangle&#10;&#10;Description automatically generated">
            <a:extLst>
              <a:ext uri="{FF2B5EF4-FFF2-40B4-BE49-F238E27FC236}">
                <a16:creationId xmlns:a16="http://schemas.microsoft.com/office/drawing/2014/main" id="{C99BB907-D070-6E0D-5C84-16804F5A270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50802" y="-9144"/>
            <a:ext cx="3853996" cy="68762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1789" y="457200"/>
            <a:ext cx="3137230" cy="1600200"/>
          </a:xfrm>
        </p:spPr>
        <p:txBody>
          <a:bodyPr anchor="b"/>
          <a:lstStyle>
            <a:lvl1pPr>
              <a:defRPr sz="320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7"/>
            <a:ext cx="4629150" cy="4653086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1789" y="2057400"/>
            <a:ext cx="3137230" cy="3811588"/>
          </a:xfrm>
        </p:spPr>
        <p:txBody>
          <a:bodyPr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6431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7745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3FD562-637A-C340-8F81-CB333C5CBD43}" type="datetimeFigureOut">
              <a:rPr lang="en-US" smtClean="0"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028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41789" y="301626"/>
            <a:ext cx="807356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1789" y="1825625"/>
            <a:ext cx="8073561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86600" y="-930"/>
            <a:ext cx="2057400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03FD562-637A-C340-8F81-CB333C5CBD43}" type="datetimeFigureOut">
              <a:rPr lang="en-US" smtClean="0"/>
              <a:pPr/>
              <a:t>11/18/2025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41789" y="6543019"/>
            <a:ext cx="6950269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392057" y="6538913"/>
            <a:ext cx="1751943" cy="3190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E2487FA-08D7-D14E-955A-CB65BFD28E9C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blue and white logo&#10;&#10;Description automatically generated">
            <a:extLst>
              <a:ext uri="{FF2B5EF4-FFF2-40B4-BE49-F238E27FC236}">
                <a16:creationId xmlns:a16="http://schemas.microsoft.com/office/drawing/2014/main" id="{8829F2ED-AB32-3076-91E4-C097E8D30F54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7136084" y="5716332"/>
            <a:ext cx="2007916" cy="822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821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73" r:id="rId8"/>
    <p:sldLayoutId id="2147483674" r:id="rId9"/>
    <p:sldLayoutId id="2147483669" r:id="rId10"/>
    <p:sldLayoutId id="2147483670" r:id="rId11"/>
    <p:sldLayoutId id="2147483671" r:id="rId12"/>
    <p:sldLayoutId id="214748367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lbert Sans Black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Barlow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Barlow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Barlow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Barlow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8032A-AB7B-C0D2-E8CD-1F515E129F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D5FD80-D513-73F4-3C04-3317178DEC46}"/>
              </a:ext>
            </a:extLst>
          </p:cNvPr>
          <p:cNvSpPr/>
          <p:nvPr/>
        </p:nvSpPr>
        <p:spPr>
          <a:xfrm>
            <a:off x="3436228" y="3328055"/>
            <a:ext cx="5348957" cy="741853"/>
          </a:xfrm>
          <a:prstGeom prst="rect">
            <a:avLst/>
          </a:prstGeom>
        </p:spPr>
        <p:txBody>
          <a:bodyPr vert="horz" lIns="68580" tIns="34290" rIns="68580" bIns="34290" rtlCol="0">
            <a:noAutofit/>
          </a:bodyPr>
          <a:lstStyle/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b="1" dirty="0">
                <a:solidFill>
                  <a:srgbClr val="003366"/>
                </a:solidFill>
                <a:latin typeface="Barlow" pitchFamily="2" charset="77"/>
              </a:rPr>
              <a:t>Kayla Dover</a:t>
            </a:r>
          </a:p>
          <a:p>
            <a:pPr defTabSz="685800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z="2700" dirty="0">
                <a:solidFill>
                  <a:srgbClr val="003366"/>
                </a:solidFill>
                <a:latin typeface="Barlow" pitchFamily="2" charset="77"/>
              </a:rPr>
              <a:t>Case Manager</a:t>
            </a:r>
          </a:p>
        </p:txBody>
      </p:sp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D0E8AAB6-6DFC-0E0B-0E75-04BE735A4F9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32" b="34052"/>
          <a:stretch/>
        </p:blipFill>
        <p:spPr>
          <a:xfrm>
            <a:off x="6423827" y="976044"/>
            <a:ext cx="2166093" cy="7418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F8AA635-F7F3-5C3C-B983-DE40584D09F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6194"/>
          <a:stretch/>
        </p:blipFill>
        <p:spPr>
          <a:xfrm>
            <a:off x="1115599" y="2546514"/>
            <a:ext cx="1891415" cy="2642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7023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9029C-6BAC-7272-8017-B2969B4C1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8897D-7008-98AE-21B2-3910FB25D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98" y="994019"/>
            <a:ext cx="7172827" cy="99417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SOAR to the Future: Bridging Education, Support, and Community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13ECD3-3F33-59E3-EDFB-C9F04008A138}"/>
              </a:ext>
            </a:extLst>
          </p:cNvPr>
          <p:cNvSpPr/>
          <p:nvPr/>
        </p:nvSpPr>
        <p:spPr>
          <a:xfrm>
            <a:off x="4375555" y="2259888"/>
            <a:ext cx="4768445" cy="3624582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US" sz="2700" b="1" dirty="0">
                <a:solidFill>
                  <a:srgbClr val="005196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Rationale:</a:t>
            </a:r>
          </a:p>
          <a:p>
            <a:pPr defTabSz="685800">
              <a:defRPr/>
            </a:pPr>
            <a:endParaRPr lang="en-US" sz="825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788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35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r>
              <a:rPr lang="en-US" sz="1350" b="1" dirty="0">
                <a:solidFill>
                  <a:srgbClr val="005196">
                    <a:lumMod val="50000"/>
                  </a:srgbClr>
                </a:solidFill>
                <a:latin typeface="Aptos" panose="02110004020202020204"/>
              </a:rPr>
              <a:t>Data shows that support services targeting former foster youth can help improve retention and graduation rates.</a:t>
            </a:r>
          </a:p>
          <a:p>
            <a:pPr defTabSz="685800">
              <a:defRPr/>
            </a:pPr>
            <a:endParaRPr lang="en-US" sz="825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200" b="1" i="1" dirty="0">
              <a:solidFill>
                <a:srgbClr val="005196"/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b="1" i="1" dirty="0">
              <a:solidFill>
                <a:srgbClr val="005196"/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05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05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05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05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  <a:p>
            <a:pPr defTabSz="685800">
              <a:defRPr/>
            </a:pPr>
            <a:endParaRPr lang="en-US" sz="1050" b="1" dirty="0">
              <a:solidFill>
                <a:srgbClr val="005196">
                  <a:lumMod val="50000"/>
                </a:srgbClr>
              </a:solidFill>
              <a:latin typeface="Aptos" panose="02110004020202020204"/>
            </a:endParaRPr>
          </a:p>
        </p:txBody>
      </p:sp>
      <p:graphicFrame>
        <p:nvGraphicFramePr>
          <p:cNvPr id="15" name="Table 10">
            <a:extLst>
              <a:ext uri="{FF2B5EF4-FFF2-40B4-BE49-F238E27FC236}">
                <a16:creationId xmlns:a16="http://schemas.microsoft.com/office/drawing/2014/main" id="{5700FB1D-6708-564D-79B1-0AC4BE993E1D}"/>
              </a:ext>
            </a:extLst>
          </p:cNvPr>
          <p:cNvGraphicFramePr>
            <a:graphicFrameLocks noGrp="1"/>
          </p:cNvGraphicFramePr>
          <p:nvPr/>
        </p:nvGraphicFramePr>
        <p:xfrm>
          <a:off x="161926" y="2259888"/>
          <a:ext cx="3922259" cy="370332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922259">
                  <a:extLst>
                    <a:ext uri="{9D8B030D-6E8A-4147-A177-3AD203B41FA5}">
                      <a16:colId xmlns:a16="http://schemas.microsoft.com/office/drawing/2014/main" val="4292500803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Project Description</a:t>
                      </a: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5122921"/>
                  </a:ext>
                </a:extLst>
              </a:tr>
              <a:tr h="3154680">
                <a:tc>
                  <a:txBody>
                    <a:bodyPr/>
                    <a:lstStyle/>
                    <a:p>
                      <a:pPr algn="l"/>
                      <a:r>
                        <a:rPr lang="en-US" sz="1400" b="1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Emerging Eagles </a:t>
                      </a:r>
                      <a:r>
                        <a:rPr lang="en-US" sz="14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is a program for students who were formerly in the child welfare system. This project focuses on rebuilding and improving the Emerging Eagles Program through three major components:</a:t>
                      </a: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marL="400050" indent="-400050" algn="l">
                        <a:buFont typeface="+mj-lt"/>
                        <a:buAutoNum type="romanUcPeriod"/>
                      </a:pPr>
                      <a:r>
                        <a:rPr lang="en-US" sz="14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Mentorship through Leadership</a:t>
                      </a:r>
                    </a:p>
                    <a:p>
                      <a:pPr marL="400050" indent="-400050" algn="l">
                        <a:buFont typeface="+mj-lt"/>
                        <a:buAutoNum type="romanUcPeriod"/>
                      </a:pPr>
                      <a:r>
                        <a:rPr lang="en-US" sz="14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BRIDGE Conference</a:t>
                      </a:r>
                    </a:p>
                    <a:p>
                      <a:pPr marL="400050" indent="-400050" algn="l">
                        <a:buFont typeface="+mj-lt"/>
                        <a:buAutoNum type="romanUcPeriod"/>
                      </a:pPr>
                      <a:r>
                        <a:rPr lang="en-US" sz="1400" b="0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</a:rPr>
                        <a:t>Partnerships</a:t>
                      </a: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  <a:p>
                      <a:pPr algn="l"/>
                      <a:endParaRPr lang="en-US" sz="1400" b="0" dirty="0">
                        <a:solidFill>
                          <a:schemeClr val="tx1">
                            <a:lumMod val="50000"/>
                          </a:schemeClr>
                        </a:solidFill>
                        <a:effectLst/>
                      </a:endParaRPr>
                    </a:p>
                  </a:txBody>
                  <a:tcPr marL="68580" marR="68580" marT="34290" marB="34290">
                    <a:lnL w="12700" cap="flat" cmpd="sng" algn="ctr">
                      <a:noFill/>
                      <a:prstDash val="solid"/>
                      <a:miter lim="800000"/>
                    </a:lnL>
                    <a:lnR w="1270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94819203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7796B13-CF7D-C4E4-4E6B-16AAAAEE4D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29" y="4696110"/>
            <a:ext cx="3278124" cy="6934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4E0C0E8-0B4D-3A01-48F3-F5341D435ED2}"/>
              </a:ext>
            </a:extLst>
          </p:cNvPr>
          <p:cNvSpPr/>
          <p:nvPr/>
        </p:nvSpPr>
        <p:spPr>
          <a:xfrm>
            <a:off x="4910771" y="2750431"/>
            <a:ext cx="1406340" cy="8309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sz="4950" b="1" spc="38" dirty="0">
                <a:ln w="0"/>
                <a:solidFill>
                  <a:srgbClr val="D1D3D3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rlow ExtraBold" panose="00000900000000000000" pitchFamily="2" charset="0"/>
              </a:rPr>
              <a:t>50%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ABE110-D27F-F43F-C791-F2F74A7E8EAF}"/>
              </a:ext>
            </a:extLst>
          </p:cNvPr>
          <p:cNvSpPr/>
          <p:nvPr/>
        </p:nvSpPr>
        <p:spPr>
          <a:xfrm>
            <a:off x="6838610" y="2750431"/>
            <a:ext cx="1709853" cy="8309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sz="4950" b="1" spc="38" dirty="0">
                <a:ln w="0"/>
                <a:solidFill>
                  <a:srgbClr val="D1D3D3">
                    <a:lumMod val="75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rlow ExtraBold" panose="00000900000000000000" pitchFamily="2" charset="0"/>
              </a:rPr>
              <a:t>2-6%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00CA9EF-571E-596C-1853-0B4735552B54}"/>
              </a:ext>
            </a:extLst>
          </p:cNvPr>
          <p:cNvCxnSpPr>
            <a:cxnSpLocks/>
          </p:cNvCxnSpPr>
          <p:nvPr/>
        </p:nvCxnSpPr>
        <p:spPr>
          <a:xfrm>
            <a:off x="6617970" y="2894449"/>
            <a:ext cx="0" cy="569214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F0D634A9-18D3-11D7-8745-1BE7B37DC1C9}"/>
              </a:ext>
            </a:extLst>
          </p:cNvPr>
          <p:cNvSpPr txBox="1"/>
          <p:nvPr/>
        </p:nvSpPr>
        <p:spPr>
          <a:xfrm>
            <a:off x="4979246" y="3477553"/>
            <a:ext cx="11424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900" i="1" dirty="0">
                <a:solidFill>
                  <a:srgbClr val="D1D3D3">
                    <a:lumMod val="75000"/>
                  </a:srgbClr>
                </a:solidFill>
                <a:latin typeface="Aptos" panose="02110004020202020204"/>
              </a:rPr>
              <a:t>Finish high school (NFYI)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F297DB-D8B8-B168-F691-CEF49FB15F7D}"/>
              </a:ext>
            </a:extLst>
          </p:cNvPr>
          <p:cNvSpPr txBox="1"/>
          <p:nvPr/>
        </p:nvSpPr>
        <p:spPr>
          <a:xfrm>
            <a:off x="6936537" y="3458988"/>
            <a:ext cx="14063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900" i="1" dirty="0">
                <a:solidFill>
                  <a:srgbClr val="D1D3D3">
                    <a:lumMod val="75000"/>
                  </a:srgbClr>
                </a:solidFill>
                <a:latin typeface="Aptos" panose="02110004020202020204"/>
              </a:rPr>
              <a:t>Earn a two-year degree (NFYI)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7924649-AB09-1D23-FA34-983D7B36AC7D}"/>
              </a:ext>
            </a:extLst>
          </p:cNvPr>
          <p:cNvSpPr/>
          <p:nvPr/>
        </p:nvSpPr>
        <p:spPr>
          <a:xfrm>
            <a:off x="5328053" y="4454689"/>
            <a:ext cx="2579834" cy="830997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 defTabSz="685800">
              <a:defRPr/>
            </a:pPr>
            <a:r>
              <a:rPr lang="en-US" sz="4950" b="1" spc="38" dirty="0">
                <a:ln w="0"/>
                <a:solidFill>
                  <a:srgbClr val="005196">
                    <a:lumMod val="40000"/>
                    <a:lumOff val="60000"/>
                  </a:srgbClr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Barlow ExtraBold" panose="00000900000000000000" pitchFamily="2" charset="0"/>
              </a:rPr>
              <a:t>100 - 150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3AF550E-B964-3799-A4C8-EDC32B5ACC09}"/>
              </a:ext>
            </a:extLst>
          </p:cNvPr>
          <p:cNvSpPr txBox="1"/>
          <p:nvPr/>
        </p:nvSpPr>
        <p:spPr>
          <a:xfrm>
            <a:off x="5544693" y="5181811"/>
            <a:ext cx="214655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900" i="1" dirty="0">
                <a:solidFill>
                  <a:srgbClr val="005196">
                    <a:lumMod val="40000"/>
                    <a:lumOff val="60000"/>
                  </a:srgbClr>
                </a:solidFill>
                <a:latin typeface="Aptos" panose="02110004020202020204"/>
              </a:rPr>
              <a:t>Students using DCF waiver at TSC</a:t>
            </a:r>
          </a:p>
        </p:txBody>
      </p:sp>
    </p:spTree>
    <p:extLst>
      <p:ext uri="{BB962C8B-B14F-4D97-AF65-F5344CB8AC3E}">
        <p14:creationId xmlns:p14="http://schemas.microsoft.com/office/powerpoint/2010/main" val="25404715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B7A51E-EF28-F0B3-0A32-8D720D660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C67CEBE4-F432-AD95-8D4A-0310D0F8BA85}"/>
              </a:ext>
            </a:extLst>
          </p:cNvPr>
          <p:cNvSpPr txBox="1">
            <a:spLocks/>
          </p:cNvSpPr>
          <p:nvPr/>
        </p:nvSpPr>
        <p:spPr>
          <a:xfrm>
            <a:off x="0" y="857250"/>
            <a:ext cx="9144000" cy="685800"/>
          </a:xfrm>
          <a:prstGeom prst="rect">
            <a:avLst/>
          </a:prstGeom>
          <a:solidFill>
            <a:schemeClr val="tx1"/>
          </a:solidFill>
        </p:spPr>
        <p:txBody>
          <a:bodyPr anchor="ctr">
            <a:normAutofit/>
          </a:bodyPr>
          <a:lstStyle>
            <a:lvl1pPr algn="ctr" defTabSz="609630" rtl="0" eaLnBrk="1" latinLnBrk="0" hangingPunct="1">
              <a:spcBef>
                <a:spcPct val="0"/>
              </a:spcBef>
              <a:buNone/>
              <a:defRPr sz="2933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 defTabSz="457223">
              <a:defRPr/>
            </a:pPr>
            <a:r>
              <a:rPr lang="en-US" sz="3000" b="1" dirty="0">
                <a:solidFill>
                  <a:prstClr val="white"/>
                </a:solidFill>
                <a:latin typeface="Calibri"/>
              </a:rPr>
              <a:t>  </a:t>
            </a:r>
            <a:r>
              <a:rPr lang="en-US" sz="3300" b="1" dirty="0">
                <a:solidFill>
                  <a:prstClr val="white"/>
                </a:solidFill>
                <a:latin typeface="Calibri"/>
              </a:rPr>
              <a:t>Capstone</a:t>
            </a:r>
            <a:r>
              <a:rPr lang="en-US" sz="3600" b="1" dirty="0">
                <a:solidFill>
                  <a:prstClr val="white"/>
                </a:solidFill>
                <a:latin typeface="Calibri"/>
              </a:rPr>
              <a:t> Results</a:t>
            </a:r>
          </a:p>
        </p:txBody>
      </p:sp>
      <p:pic>
        <p:nvPicPr>
          <p:cNvPr id="4" name="Picture 3" descr="A blue and yellow text on a black background&#10;&#10;AI-generated content may be incorrect.">
            <a:extLst>
              <a:ext uri="{FF2B5EF4-FFF2-40B4-BE49-F238E27FC236}">
                <a16:creationId xmlns:a16="http://schemas.microsoft.com/office/drawing/2014/main" id="{DEFEFB87-58C4-E749-190C-5FB8F0EE9F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81" y="1854217"/>
            <a:ext cx="3126312" cy="1167659"/>
          </a:xfrm>
          <a:prstGeom prst="rect">
            <a:avLst/>
          </a:prstGeom>
        </p:spPr>
      </p:pic>
      <p:pic>
        <p:nvPicPr>
          <p:cNvPr id="12" name="Picture 11" descr="A shelf with snacks and snacks on it&#10;&#10;AI-generated content may be incorrect.">
            <a:extLst>
              <a:ext uri="{FF2B5EF4-FFF2-40B4-BE49-F238E27FC236}">
                <a16:creationId xmlns:a16="http://schemas.microsoft.com/office/drawing/2014/main" id="{C69E0E8A-8379-090F-6550-297E94C7A2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5560" y="2276850"/>
            <a:ext cx="2261642" cy="2304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78A545E-F4EB-8DD4-BA05-51468E513A5D}"/>
              </a:ext>
            </a:extLst>
          </p:cNvPr>
          <p:cNvSpPr txBox="1"/>
          <p:nvPr/>
        </p:nvSpPr>
        <p:spPr>
          <a:xfrm>
            <a:off x="836578" y="3094028"/>
            <a:ext cx="17946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 i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+ Partnerships</a:t>
            </a:r>
          </a:p>
          <a:p>
            <a:pPr algn="ctr" defTabSz="685800">
              <a:defRPr/>
            </a:pPr>
            <a:r>
              <a:rPr lang="en-US" sz="1500" i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+ Program Visibility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804D7E3-2439-F4E2-E231-90B14BA5F9B8}"/>
              </a:ext>
            </a:extLst>
          </p:cNvPr>
          <p:cNvSpPr txBox="1"/>
          <p:nvPr/>
        </p:nvSpPr>
        <p:spPr>
          <a:xfrm>
            <a:off x="228578" y="4743316"/>
            <a:ext cx="301066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 i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+ Mentorship Opportunities</a:t>
            </a:r>
          </a:p>
          <a:p>
            <a:pPr algn="ctr" defTabSz="685800">
              <a:defRPr/>
            </a:pPr>
            <a:r>
              <a:rPr lang="en-US" sz="1500" i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+ Leadership Experience</a:t>
            </a:r>
          </a:p>
          <a:p>
            <a:pPr algn="ctr" defTabSz="685800">
              <a:defRPr/>
            </a:pPr>
            <a:r>
              <a:rPr lang="en-US" sz="1500" i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+ Program Ownership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C3FEB5-A2D6-7B1A-2F98-28F2490CC96E}"/>
              </a:ext>
            </a:extLst>
          </p:cNvPr>
          <p:cNvSpPr txBox="1"/>
          <p:nvPr/>
        </p:nvSpPr>
        <p:spPr>
          <a:xfrm>
            <a:off x="4065812" y="4748499"/>
            <a:ext cx="24811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500" i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+ Program Participation</a:t>
            </a:r>
          </a:p>
          <a:p>
            <a:pPr algn="ctr" defTabSz="685800">
              <a:defRPr/>
            </a:pPr>
            <a:r>
              <a:rPr lang="en-US" sz="1500" i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+ Security &amp; Needs Met</a:t>
            </a:r>
          </a:p>
        </p:txBody>
      </p:sp>
      <p:pic>
        <p:nvPicPr>
          <p:cNvPr id="7" name="Picture 6" descr="A blue and yellow text on a black background&#10;&#10;AI-generated content may be incorrect.">
            <a:extLst>
              <a:ext uri="{FF2B5EF4-FFF2-40B4-BE49-F238E27FC236}">
                <a16:creationId xmlns:a16="http://schemas.microsoft.com/office/drawing/2014/main" id="{32DF480E-1F92-F254-43B7-58D23F5E0CD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79" y="3841308"/>
            <a:ext cx="3010662" cy="6368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4A16884-8089-F9CF-6883-C30C4CBC6C52}"/>
              </a:ext>
            </a:extLst>
          </p:cNvPr>
          <p:cNvSpPr txBox="1"/>
          <p:nvPr/>
        </p:nvSpPr>
        <p:spPr>
          <a:xfrm>
            <a:off x="228580" y="4388046"/>
            <a:ext cx="3010661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00">
              <a:defRPr/>
            </a:pPr>
            <a:r>
              <a:rPr lang="en-US" sz="1650" dirty="0">
                <a:solidFill>
                  <a:srgbClr val="E5B611"/>
                </a:solidFill>
                <a:latin typeface="Albert Sans ExtraBold" pitchFamily="2" charset="0"/>
              </a:rPr>
              <a:t>Student Advisory Board</a:t>
            </a:r>
          </a:p>
        </p:txBody>
      </p:sp>
    </p:spTree>
    <p:extLst>
      <p:ext uri="{BB962C8B-B14F-4D97-AF65-F5344CB8AC3E}">
        <p14:creationId xmlns:p14="http://schemas.microsoft.com/office/powerpoint/2010/main" val="2524761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053A7-3B49-ECC0-2D0E-C75645643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954" y="500706"/>
            <a:ext cx="7511999" cy="994172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Future Recommendations</a:t>
            </a:r>
          </a:p>
        </p:txBody>
      </p:sp>
      <p:sp>
        <p:nvSpPr>
          <p:cNvPr id="3" name="Arrow: Pentagon 2">
            <a:extLst>
              <a:ext uri="{FF2B5EF4-FFF2-40B4-BE49-F238E27FC236}">
                <a16:creationId xmlns:a16="http://schemas.microsoft.com/office/drawing/2014/main" id="{B36773FC-957B-60F9-5E13-2F884A0B4ED5}"/>
              </a:ext>
            </a:extLst>
          </p:cNvPr>
          <p:cNvSpPr/>
          <p:nvPr/>
        </p:nvSpPr>
        <p:spPr>
          <a:xfrm>
            <a:off x="397764" y="2523744"/>
            <a:ext cx="4174236" cy="69265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b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Host more life skills workshops</a:t>
            </a: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717B4212-737B-871A-AB9D-C89C82F539CA}"/>
              </a:ext>
            </a:extLst>
          </p:cNvPr>
          <p:cNvSpPr/>
          <p:nvPr/>
        </p:nvSpPr>
        <p:spPr>
          <a:xfrm>
            <a:off x="397764" y="4334256"/>
            <a:ext cx="7776972" cy="69265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b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Leverage community partnerships to increase program participation</a:t>
            </a:r>
          </a:p>
        </p:txBody>
      </p:sp>
      <p:sp>
        <p:nvSpPr>
          <p:cNvPr id="5" name="Arrow: Pentagon 4">
            <a:extLst>
              <a:ext uri="{FF2B5EF4-FFF2-40B4-BE49-F238E27FC236}">
                <a16:creationId xmlns:a16="http://schemas.microsoft.com/office/drawing/2014/main" id="{4D2B674E-60CD-280D-E3B4-B864B137E4C6}"/>
              </a:ext>
            </a:extLst>
          </p:cNvPr>
          <p:cNvSpPr/>
          <p:nvPr/>
        </p:nvSpPr>
        <p:spPr>
          <a:xfrm>
            <a:off x="397764" y="3429000"/>
            <a:ext cx="6185916" cy="69265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r>
              <a:rPr lang="en-US" b="1" dirty="0">
                <a:solidFill>
                  <a:srgbClr val="D1D3D3">
                    <a:lumMod val="10000"/>
                  </a:srgbClr>
                </a:solidFill>
                <a:latin typeface="Aptos" panose="02110004020202020204"/>
              </a:rPr>
              <a:t>Continue pursuing funding opportunities for program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33A9D-0025-FE7A-AF6D-D7C45C76BCD1}"/>
              </a:ext>
            </a:extLst>
          </p:cNvPr>
          <p:cNvSpPr txBox="1"/>
          <p:nvPr/>
        </p:nvSpPr>
        <p:spPr>
          <a:xfrm>
            <a:off x="386380" y="5274134"/>
            <a:ext cx="5854400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en-US" sz="2250" dirty="0">
                <a:solidFill>
                  <a:srgbClr val="E5B611"/>
                </a:solidFill>
                <a:latin typeface="Barlow ExtraBold" panose="00000900000000000000" pitchFamily="2" charset="0"/>
              </a:rPr>
              <a:t>STRIVING. OVERCOMING. ACHIEVING. RISING.</a:t>
            </a:r>
          </a:p>
        </p:txBody>
      </p:sp>
    </p:spTree>
    <p:extLst>
      <p:ext uri="{BB962C8B-B14F-4D97-AF65-F5344CB8AC3E}">
        <p14:creationId xmlns:p14="http://schemas.microsoft.com/office/powerpoint/2010/main" val="22391951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SC Theme Colors">
      <a:dk1>
        <a:srgbClr val="005196"/>
      </a:dk1>
      <a:lt1>
        <a:srgbClr val="FFFFFF"/>
      </a:lt1>
      <a:dk2>
        <a:srgbClr val="003366"/>
      </a:dk2>
      <a:lt2>
        <a:srgbClr val="E5B611"/>
      </a:lt2>
      <a:accent1>
        <a:srgbClr val="659CD3"/>
      </a:accent1>
      <a:accent2>
        <a:srgbClr val="ED7D31"/>
      </a:accent2>
      <a:accent3>
        <a:srgbClr val="D1D3D3"/>
      </a:accent3>
      <a:accent4>
        <a:srgbClr val="B3900B"/>
      </a:accent4>
      <a:accent5>
        <a:srgbClr val="CE1264"/>
      </a:accent5>
      <a:accent6>
        <a:srgbClr val="B2D234"/>
      </a:accent6>
      <a:hlink>
        <a:srgbClr val="54B6E7"/>
      </a:hlink>
      <a:folHlink>
        <a:srgbClr val="954F72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SC 4x3 PowerPoint " id="{16702479-412B-8540-AF00-32AA140EA53A}" vid="{8977445C-BC82-4641-93DD-A58EF90FC8C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6D61E3C42243B46AA07A3A133ACD3EF" ma:contentTypeVersion="33" ma:contentTypeDescription="Create a new document." ma:contentTypeScope="" ma:versionID="fb5d5c9e8238e603f3a454f78d55f545">
  <xsd:schema xmlns:xsd="http://www.w3.org/2001/XMLSchema" xmlns:xs="http://www.w3.org/2001/XMLSchema" xmlns:p="http://schemas.microsoft.com/office/2006/metadata/properties" xmlns:ns1="http://schemas.microsoft.com/sharepoint/v3" xmlns:ns2="3b8bd7dc-5653-4dde-88f4-d69da9339f69" xmlns:ns3="b5034906-7a55-4d48-9ff4-ee9df9b5747a" targetNamespace="http://schemas.microsoft.com/office/2006/metadata/properties" ma:root="true" ma:fieldsID="a8145736466b6f7746c40ba6603b5af2" ns1:_="" ns2:_="" ns3:_="">
    <xsd:import namespace="http://schemas.microsoft.com/sharepoint/v3"/>
    <xsd:import namespace="3b8bd7dc-5653-4dde-88f4-d69da9339f69"/>
    <xsd:import namespace="b5034906-7a55-4d48-9ff4-ee9df9b5747a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1:_ip_UnifiedCompliancePolicyProperties" minOccurs="0"/>
                <xsd:element ref="ns1:_ip_UnifiedCompliancePolicyUIAc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4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 ma:readOnly="false">
      <xsd:simpleType>
        <xsd:restriction base="dms:Unknown"/>
      </xsd:simpleType>
    </xsd:element>
    <xsd:element name="PublishingExpirationDate" ma:index="5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 ma:readOnly="false">
      <xsd:simpleType>
        <xsd:restriction base="dms:Unknown"/>
      </xsd:simpleType>
    </xsd:element>
    <xsd:element name="_ip_UnifiedCompliancePolicyProperties" ma:index="16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8bd7dc-5653-4dde-88f4-d69da9339f6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7" nillable="true" ma:displayName="Taxonomy Catch All Column" ma:hidden="true" ma:list="{ae242e52-ccba-4062-bb1a-6203fba2962b}" ma:internalName="TaxCatchAll" ma:showField="CatchAllData" ma:web="3b8bd7dc-5653-4dde-88f4-d69da9339f6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5034906-7a55-4d48-9ff4-ee9df9b574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4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21" nillable="true" ma:displayName="MediaServiceLocation" ma:internalName="MediaServiceLocation" ma:readOnly="true">
      <xsd:simpleType>
        <xsd:restriction base="dms:Text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dbdd1448-4ee3-42d8-a517-16d509c6264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6" ma:displayName="Content Type"/>
        <xsd:element ref="dc:title" minOccurs="0" maxOccurs="1" ma:index="3" ma:displayName="Item 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AB31D4-2849-4E34-913F-C5E4BE206B7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b8bd7dc-5653-4dde-88f4-d69da9339f69"/>
    <ds:schemaRef ds:uri="b5034906-7a55-4d48-9ff4-ee9df9b5747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4EA06A-4561-43B0-8667-815B1CFDCD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TSC 4x3 PowerPoint Template (2)</Template>
  <TotalTime>3</TotalTime>
  <Words>158</Words>
  <Application>Microsoft Office PowerPoint</Application>
  <PresentationFormat>On-screen Show (4:3)</PresentationFormat>
  <Paragraphs>52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Albert Sans Black</vt:lpstr>
      <vt:lpstr>Albert Sans ExtraBold</vt:lpstr>
      <vt:lpstr>Aptos</vt:lpstr>
      <vt:lpstr>Arial</vt:lpstr>
      <vt:lpstr>Barlow</vt:lpstr>
      <vt:lpstr>Barlow ExtraBold</vt:lpstr>
      <vt:lpstr>Calibri</vt:lpstr>
      <vt:lpstr>Office Theme</vt:lpstr>
      <vt:lpstr>PowerPoint Presentation</vt:lpstr>
      <vt:lpstr>SOAR to the Future: Bridging Education, Support, and Community</vt:lpstr>
      <vt:lpstr>PowerPoint Presentation</vt:lpstr>
      <vt:lpstr>Future Recommendations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Caitlin Bradbury</dc:creator>
  <cp:lastModifiedBy>Caitlin Bradbury</cp:lastModifiedBy>
  <cp:revision>2</cp:revision>
  <dcterms:created xsi:type="dcterms:W3CDTF">2025-11-18T19:20:13Z</dcterms:created>
  <dcterms:modified xsi:type="dcterms:W3CDTF">2025-11-18T19:23:42Z</dcterms:modified>
</cp:coreProperties>
</file>