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7"/>
  </p:notesMasterIdLst>
  <p:sldIdLst>
    <p:sldId id="2538" r:id="rId3"/>
    <p:sldId id="2856" r:id="rId4"/>
    <p:sldId id="2857" r:id="rId5"/>
    <p:sldId id="28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 varScale="1">
        <p:scale>
          <a:sx n="40" d="100"/>
          <a:sy n="40" d="100"/>
        </p:scale>
        <p:origin x="44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64BA2F-F075-4FD7-841F-D96C9283D646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F32FC7-67B7-451C-BF90-9AED737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206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en-US" altLang="en-US" b="0" dirty="0"/>
              <a:t>It is impossible for a regional economy to achieve transformation unless there is a shared regional identity and a shared vision for regional economic growth that all the partners own – both as collective and individual partners. Partners will need to align the strategies and resources of their own organizations and systems to the regional vision.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 dirty="0"/>
              <a:t>The development of a regional identity (which is not necessarily a brand, but it can be) and the vision for regional economic growth are critical to sustaining a globally competitive region.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 dirty="0"/>
              <a:t>The vision is especially critical to driving new </a:t>
            </a:r>
            <a:r>
              <a:rPr lang="en-US" altLang="en-US" b="0" i="1" dirty="0"/>
              <a:t>regional</a:t>
            </a:r>
            <a:r>
              <a:rPr lang="en-US" altLang="en-US" b="0" dirty="0"/>
              <a:t>  behavior and is the touchstone when a region faces challenges – something that is almost guaranteed given the wide array of interests that are represented in a regional economy.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 dirty="0"/>
              <a:t>The vision is also the driver for regional strategies and new investments, as well as for alignment of current investments.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Template</a:t>
            </a:r>
          </a:p>
        </p:txBody>
      </p:sp>
    </p:spTree>
    <p:extLst>
      <p:ext uri="{BB962C8B-B14F-4D97-AF65-F5344CB8AC3E}">
        <p14:creationId xmlns:p14="http://schemas.microsoft.com/office/powerpoint/2010/main" val="2685958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412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431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094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74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719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349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269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993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794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74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832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5527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5580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561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9181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0394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8023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142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2423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1613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7418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0395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-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023EEA-EECB-4440-B1B7-C07312C74B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5"/>
            <a:ext cx="12192000" cy="88741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00980522-1286-4201-B1D7-10907E438A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3626" y="279818"/>
            <a:ext cx="9168375" cy="471365"/>
          </a:xfrm>
          <a:prstGeom prst="rect">
            <a:avLst/>
          </a:prstGeom>
        </p:spPr>
        <p:txBody>
          <a:bodyPr anchor="ctr"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Click to Edit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ABA3B2-F963-464F-BF49-A82B4AB7CE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7200" y="2209800"/>
            <a:ext cx="8737600" cy="365760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6A737B"/>
                </a:solidFill>
              </a:defRPr>
            </a:lvl1pPr>
            <a:lvl2pPr marL="990575" indent="-380990">
              <a:buFont typeface="Courier New" panose="02070309020205020404" pitchFamily="49" charset="0"/>
              <a:buChar char="o"/>
              <a:defRPr sz="2667">
                <a:solidFill>
                  <a:srgbClr val="6A737B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82252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tandard Presen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own Arrow Callout 17">
            <a:extLst>
              <a:ext uri="{FF2B5EF4-FFF2-40B4-BE49-F238E27FC236}">
                <a16:creationId xmlns:a16="http://schemas.microsoft.com/office/drawing/2014/main" id="{6AB66B01-202F-4433-8EA1-9E209CF97DD1}"/>
              </a:ext>
            </a:extLst>
          </p:cNvPr>
          <p:cNvSpPr/>
          <p:nvPr userDrawn="1"/>
        </p:nvSpPr>
        <p:spPr bwMode="auto">
          <a:xfrm>
            <a:off x="0" y="1"/>
            <a:ext cx="12192000" cy="1803399"/>
          </a:xfrm>
          <a:prstGeom prst="downArrowCallout">
            <a:avLst>
              <a:gd name="adj1" fmla="val 32676"/>
              <a:gd name="adj2" fmla="val 14109"/>
              <a:gd name="adj3" fmla="val 10498"/>
              <a:gd name="adj4" fmla="val 92638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grpSp>
        <p:nvGrpSpPr>
          <p:cNvPr id="5" name="Group 24">
            <a:extLst>
              <a:ext uri="{FF2B5EF4-FFF2-40B4-BE49-F238E27FC236}">
                <a16:creationId xmlns:a16="http://schemas.microsoft.com/office/drawing/2014/main" id="{3064E3F3-6FD0-439F-B2F3-4750AF9A6C0C}"/>
              </a:ext>
            </a:extLst>
          </p:cNvPr>
          <p:cNvGrpSpPr/>
          <p:nvPr userDrawn="1"/>
        </p:nvGrpSpPr>
        <p:grpSpPr>
          <a:xfrm>
            <a:off x="5420764" y="6372127"/>
            <a:ext cx="1350472" cy="203200"/>
            <a:chOff x="4168751" y="2495551"/>
            <a:chExt cx="1012854" cy="1524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DE66BD9-6B86-4491-BDBE-8D754F2C493F}"/>
                </a:ext>
              </a:extLst>
            </p:cNvPr>
            <p:cNvSpPr/>
            <p:nvPr/>
          </p:nvSpPr>
          <p:spPr>
            <a:xfrm>
              <a:off x="4598977" y="2495551"/>
              <a:ext cx="152400" cy="1524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6720488-7F5E-4E06-921C-D964AAAC01F6}"/>
                </a:ext>
              </a:extLst>
            </p:cNvPr>
            <p:cNvSpPr/>
            <p:nvPr/>
          </p:nvSpPr>
          <p:spPr>
            <a:xfrm flipV="1">
              <a:off x="4816297" y="2522221"/>
              <a:ext cx="99060" cy="9906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95718F9-DE8B-485D-AF59-F606C16D9F49}"/>
                </a:ext>
              </a:extLst>
            </p:cNvPr>
            <p:cNvSpPr/>
            <p:nvPr/>
          </p:nvSpPr>
          <p:spPr>
            <a:xfrm flipV="1">
              <a:off x="4434997" y="2522221"/>
              <a:ext cx="99060" cy="9906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A3C9063-BAC0-4E5E-9AB4-DF148FC1685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980277" y="2531632"/>
              <a:ext cx="80239" cy="8023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85B5834-AC1D-4DB5-8C2B-465A74C46891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289838" y="2531632"/>
              <a:ext cx="80239" cy="8023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08F86E3-CB6D-489A-87C6-E88452CBDA81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5125438" y="2543668"/>
              <a:ext cx="56167" cy="5616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48EF16B-ED75-4F79-A907-36A21F27A98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168751" y="2543668"/>
              <a:ext cx="56167" cy="5616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0734850-CCE2-4825-BA39-32601A40E70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35200" y="2109099"/>
            <a:ext cx="7721600" cy="13834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867" b="1">
                <a:solidFill>
                  <a:srgbClr val="002B54"/>
                </a:solidFill>
                <a:latin typeface="+mj-lt"/>
              </a:defRPr>
            </a:lvl1pPr>
          </a:lstStyle>
          <a:p>
            <a:pPr lvl="0"/>
            <a:r>
              <a:rPr lang="en-US"/>
              <a:t>Agenda Item Name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1E4F02D-E7F7-45FD-A4FB-135B2AB151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35200" y="3492563"/>
            <a:ext cx="7721600" cy="628619"/>
          </a:xfrm>
          <a:prstGeom prst="rect">
            <a:avLst/>
          </a:prstGeom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en-US" sz="3733" i="0" u="none" strike="noStrike" kern="1200" cap="none" spc="0" normalizeH="0" baseline="0" noProof="0" smtClean="0">
                <a:ln>
                  <a:noFill/>
                </a:ln>
                <a:solidFill>
                  <a:srgbClr val="6A737B"/>
                </a:solidFill>
                <a:effectLst/>
                <a:uLnTx/>
                <a:uFillTx/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0141CD58-902C-4162-B5C2-99A5A0B6D4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35200" y="4019581"/>
            <a:ext cx="7721600" cy="628619"/>
          </a:xfrm>
          <a:prstGeom prst="rect">
            <a:avLst/>
          </a:prstGeom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en-US" sz="2667" i="0" u="none" strike="noStrike" kern="1200" cap="none" spc="0" normalizeH="0" baseline="0" noProof="0" smtClean="0">
                <a:ln>
                  <a:noFill/>
                </a:ln>
                <a:solidFill>
                  <a:srgbClr val="6A737B"/>
                </a:solidFill>
                <a:effectLst/>
                <a:uLnTx/>
                <a:uFillTx/>
              </a:defRPr>
            </a:lvl1pPr>
          </a:lstStyle>
          <a:p>
            <a:pPr lvl="0"/>
            <a:r>
              <a:rPr lang="en-US"/>
              <a:t>Presenter Job 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F8A691C-AE2E-4A94-8A5B-02540024B5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143227"/>
            <a:ext cx="1930400" cy="70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777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 t="25000"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727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 t="25000"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96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387E5C-08F6-495D-8CE3-0706F1301018}"/>
              </a:ext>
            </a:extLst>
          </p:cNvPr>
          <p:cNvSpPr/>
          <p:nvPr/>
        </p:nvSpPr>
        <p:spPr>
          <a:xfrm>
            <a:off x="5223838" y="2491032"/>
            <a:ext cx="50431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Kris Reeves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Technology Consulting Manager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DEFA29-F582-4359-8D05-1B22A2EE44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73" t="11678" r="4666" b="7940"/>
          <a:stretch/>
        </p:blipFill>
        <p:spPr>
          <a:xfrm>
            <a:off x="1797699" y="1393372"/>
            <a:ext cx="3060440" cy="321884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71207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2A58-3E95-4209-AC68-5BD7336C3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140" y="279818"/>
            <a:ext cx="7655441" cy="471365"/>
          </a:xfrm>
        </p:spPr>
        <p:txBody>
          <a:bodyPr>
            <a:noAutofit/>
          </a:bodyPr>
          <a:lstStyle/>
          <a:p>
            <a:pPr algn="r"/>
            <a:r>
              <a:rPr lang="en-US" dirty="0"/>
              <a:t>Capstone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2FC27-3147-4B75-825D-4D0A336B9B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6222" y="1417375"/>
            <a:ext cx="5075834" cy="48466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Eagle Tech Net</a:t>
            </a:r>
          </a:p>
          <a:p>
            <a:pPr marL="0" indent="0"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Eagle Tech Net is a digital forum that allows faculty and staff to ask technology related questions and/or request more in-depth help with technology related projects and initiatives that they wish to explore. </a:t>
            </a:r>
            <a:endParaRPr lang="en-US" sz="24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AF11073-6045-4E32-91E2-8276819515B6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Capstone Overview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E45656-1E6D-4E25-A991-B37CCF72F7F6}"/>
              </a:ext>
            </a:extLst>
          </p:cNvPr>
          <p:cNvSpPr txBox="1"/>
          <p:nvPr/>
        </p:nvSpPr>
        <p:spPr>
          <a:xfrm>
            <a:off x="6582162" y="1417375"/>
            <a:ext cx="4794774" cy="443198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Rationale (the WHY):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While searching for a way to introduce of the newly formed Technology Consulting Services group to the campus, I discovered the need for a Faculty and Staff technology forum.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This forum will allow the transfer of knowledge amongst peers, and speedup the vetting and adoption of new and innovative technology.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877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2C4B5-E9D2-4088-9973-BC06CC7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420" y="1232667"/>
            <a:ext cx="4456199" cy="3953933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Eagle Tech Net is close to completion of its first stage of development. 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D10B367-254F-4559-A8A3-75565A75037B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Capstone Results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C56468-CF13-4EF3-99F1-238A625A2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8284" y="1137556"/>
            <a:ext cx="5362296" cy="506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953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F47AF-75E7-4A90-8A9A-902A5F65B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SUGGESTIONS FOR FURTHER RESEARCH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4188C-50CB-4E31-BA46-EAD07726A9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0038" y="1615155"/>
            <a:ext cx="8844897" cy="3862699"/>
          </a:xfrm>
        </p:spPr>
        <p:txBody>
          <a:bodyPr anchor="t">
            <a:normAutofit fontScale="85000" lnSpcReduction="20000"/>
          </a:bodyPr>
          <a:lstStyle/>
          <a:p>
            <a:pPr marL="0" indent="0">
              <a:buNone/>
            </a:pPr>
            <a:r>
              <a:rPr lang="en-US" sz="3300" dirty="0">
                <a:solidFill>
                  <a:schemeClr val="tx1"/>
                </a:solidFill>
              </a:rPr>
              <a:t>Eagle Tech Net will allow </a:t>
            </a:r>
            <a:r>
              <a:rPr lang="en-US" sz="3300" b="1" dirty="0">
                <a:solidFill>
                  <a:schemeClr val="tx1"/>
                </a:solidFill>
              </a:rPr>
              <a:t>peer support for technology related questions</a:t>
            </a:r>
            <a:r>
              <a:rPr lang="en-US" sz="3300" dirty="0">
                <a:solidFill>
                  <a:schemeClr val="tx1"/>
                </a:solidFill>
              </a:rPr>
              <a:t>,  foster </a:t>
            </a:r>
            <a:r>
              <a:rPr lang="en-US" sz="3300" b="1" dirty="0">
                <a:solidFill>
                  <a:schemeClr val="tx1"/>
                </a:solidFill>
              </a:rPr>
              <a:t>open discussions </a:t>
            </a:r>
            <a:r>
              <a:rPr lang="en-US" sz="3300" dirty="0">
                <a:solidFill>
                  <a:schemeClr val="tx1"/>
                </a:solidFill>
              </a:rPr>
              <a:t>about new technology, and make the vetting and </a:t>
            </a:r>
            <a:r>
              <a:rPr lang="en-US" sz="3300" b="1" dirty="0">
                <a:solidFill>
                  <a:schemeClr val="tx1"/>
                </a:solidFill>
              </a:rPr>
              <a:t>adoption of new technology </a:t>
            </a:r>
            <a:r>
              <a:rPr lang="en-US" sz="3300" dirty="0">
                <a:solidFill>
                  <a:schemeClr val="tx1"/>
                </a:solidFill>
              </a:rPr>
              <a:t>a less stressful more pleasant endeavor.</a:t>
            </a:r>
          </a:p>
          <a:p>
            <a:pPr marL="0" indent="0">
              <a:buNone/>
            </a:pPr>
            <a:endParaRPr lang="en-US" sz="3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Phases of development include</a:t>
            </a:r>
            <a:r>
              <a:rPr lang="en-US" b="1" dirty="0">
                <a:solidFill>
                  <a:srgbClr val="002060"/>
                </a:solidFill>
              </a:rPr>
              <a:t>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Initial design and testing;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Focus user group testing and feedback; and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Final approval and campus-wide launch that includes demonstration.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BE20621-1C0A-4C13-AC38-35359B4752F0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Continuing Development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963C96-B760-4B31-85C2-D3C2209D7F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687" t="13545" r="22446" b="65718"/>
          <a:stretch/>
        </p:blipFill>
        <p:spPr>
          <a:xfrm>
            <a:off x="9530085" y="1862121"/>
            <a:ext cx="1441151" cy="1008455"/>
          </a:xfrm>
          <a:prstGeom prst="ellipse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90067437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347</Words>
  <Application>Microsoft Office PowerPoint</Application>
  <PresentationFormat>Widescreen</PresentationFormat>
  <Paragraphs>26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Aptos</vt:lpstr>
      <vt:lpstr>Arial</vt:lpstr>
      <vt:lpstr>Calibri</vt:lpstr>
      <vt:lpstr>Courier New</vt:lpstr>
      <vt:lpstr>Tahoma</vt:lpstr>
      <vt:lpstr>Times New Roman</vt:lpstr>
      <vt:lpstr>1_Office Theme</vt:lpstr>
      <vt:lpstr>3_Office Theme</vt:lpstr>
      <vt:lpstr>PowerPoint Presentation</vt:lpstr>
      <vt:lpstr>Capstone Focus</vt:lpstr>
      <vt:lpstr>Eagle Tech Net is close to completion of its first stage of development.  </vt:lpstr>
      <vt:lpstr>SUGGESTIONS FOR FURTHER RESEARCH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Caitlin Bradbury</dc:creator>
  <cp:lastModifiedBy>Caitlin Bradbury</cp:lastModifiedBy>
  <cp:revision>1</cp:revision>
  <dcterms:created xsi:type="dcterms:W3CDTF">2024-06-11T02:58:50Z</dcterms:created>
  <dcterms:modified xsi:type="dcterms:W3CDTF">2024-06-11T02:59:40Z</dcterms:modified>
</cp:coreProperties>
</file>