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3"/>
  </p:sldMasterIdLst>
  <p:notesMasterIdLst>
    <p:notesMasterId r:id="rId8"/>
  </p:notesMasterIdLst>
  <p:sldIdLst>
    <p:sldId id="3411" r:id="rId4"/>
    <p:sldId id="3563" r:id="rId5"/>
    <p:sldId id="3578" r:id="rId6"/>
    <p:sldId id="3579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>
      <p:cViewPr varScale="1">
        <p:scale>
          <a:sx n="85" d="100"/>
          <a:sy n="85" d="100"/>
        </p:scale>
        <p:origin x="90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94E6D3-DB67-4EE7-BD49-4BE37A4BA9D4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E1D1F-829D-42EB-80ED-BE92D5CDA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847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F21976-C379-4601-A305-93CBF79C445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9069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yellow square with a letter s&#10;&#10;Description automatically generated">
            <a:extLst>
              <a:ext uri="{FF2B5EF4-FFF2-40B4-BE49-F238E27FC236}">
                <a16:creationId xmlns:a16="http://schemas.microsoft.com/office/drawing/2014/main" id="{E4C2DF4F-6C9B-F810-F4B6-8120B8E94C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5272" y="-7305"/>
            <a:ext cx="9174544" cy="30518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1789" y="3057576"/>
            <a:ext cx="8260422" cy="2149424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1789" y="5316810"/>
            <a:ext cx="6644811" cy="917735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 descr="A blue sign with white text&#10;&#10;Description automatically generated">
            <a:extLst>
              <a:ext uri="{FF2B5EF4-FFF2-40B4-BE49-F238E27FC236}">
                <a16:creationId xmlns:a16="http://schemas.microsoft.com/office/drawing/2014/main" id="{74E0BF40-E567-8D83-B0DF-005B087B0F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36084" y="5316811"/>
            <a:ext cx="2007916" cy="122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916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453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rectangular object with white text&#10;&#10;Description automatically generated">
            <a:extLst>
              <a:ext uri="{FF2B5EF4-FFF2-40B4-BE49-F238E27FC236}">
                <a16:creationId xmlns:a16="http://schemas.microsoft.com/office/drawing/2014/main" id="{971025FA-1A1A-B0A1-449F-0F6F5B3E7A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6933" y="-12700"/>
            <a:ext cx="9177867" cy="6883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554805"/>
            <a:ext cx="6102849" cy="4007672"/>
          </a:xfrm>
        </p:spPr>
        <p:txBody>
          <a:bodyPr anchor="b"/>
          <a:lstStyle>
            <a:lvl1pPr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789" y="4589464"/>
            <a:ext cx="610284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830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yellow rectangular sign&#10;&#10;Description automatically generated">
            <a:extLst>
              <a:ext uri="{FF2B5EF4-FFF2-40B4-BE49-F238E27FC236}">
                <a16:creationId xmlns:a16="http://schemas.microsoft.com/office/drawing/2014/main" id="{53D50D81-92DC-C307-401F-9997828216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930"/>
            <a:ext cx="9162288" cy="17879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301626"/>
            <a:ext cx="5247811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789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78568" y="1825625"/>
            <a:ext cx="4036781" cy="38559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250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yellow rectangular sign&#10;&#10;Description automatically generated">
            <a:extLst>
              <a:ext uri="{FF2B5EF4-FFF2-40B4-BE49-F238E27FC236}">
                <a16:creationId xmlns:a16="http://schemas.microsoft.com/office/drawing/2014/main" id="{12EEF242-896F-FC10-3B20-3547E68880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930"/>
            <a:ext cx="9162288" cy="17879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8" y="301626"/>
            <a:ext cx="5247812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789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789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7700" y="1685926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57700" y="2509838"/>
            <a:ext cx="3887391" cy="31354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77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yellow rectangular sign&#10;&#10;Description automatically generated">
            <a:extLst>
              <a:ext uri="{FF2B5EF4-FFF2-40B4-BE49-F238E27FC236}">
                <a16:creationId xmlns:a16="http://schemas.microsoft.com/office/drawing/2014/main" id="{4DE137F5-1BBC-4123-EA48-4AB4D1CBB9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930"/>
            <a:ext cx="9162288" cy="17879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301626"/>
            <a:ext cx="5273211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387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rectangle with a screw and a screw&#10;&#10;Description automatically generated">
            <a:extLst>
              <a:ext uri="{FF2B5EF4-FFF2-40B4-BE49-F238E27FC236}">
                <a16:creationId xmlns:a16="http://schemas.microsoft.com/office/drawing/2014/main" id="{CD78BD2B-93B6-A54E-A5E7-E4455D4205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466" y="-6350"/>
            <a:ext cx="9160933" cy="68707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829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ackground with grey text&#10;&#10;Description automatically generated with medium confidence">
            <a:extLst>
              <a:ext uri="{FF2B5EF4-FFF2-40B4-BE49-F238E27FC236}">
                <a16:creationId xmlns:a16="http://schemas.microsoft.com/office/drawing/2014/main" id="{829A33AD-D3AA-9941-D5AD-6D12FB07F8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6858"/>
            <a:ext cx="9162288" cy="687171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52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yellow rectangle with a screw in it&#10;&#10;Description automatically generated">
            <a:extLst>
              <a:ext uri="{FF2B5EF4-FFF2-40B4-BE49-F238E27FC236}">
                <a16:creationId xmlns:a16="http://schemas.microsoft.com/office/drawing/2014/main" id="{41E9F9CF-E8D3-B4B4-AF61-90D21722E1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6858"/>
            <a:ext cx="9162288" cy="687171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164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yellow rectangle&#10;&#10;Description automatically generated">
            <a:extLst>
              <a:ext uri="{FF2B5EF4-FFF2-40B4-BE49-F238E27FC236}">
                <a16:creationId xmlns:a16="http://schemas.microsoft.com/office/drawing/2014/main" id="{5F77E534-D3B4-3332-D93C-68B6763EBC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0802" y="-9144"/>
            <a:ext cx="3853996" cy="68762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457200"/>
            <a:ext cx="313723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0" cy="46428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1789" y="2057400"/>
            <a:ext cx="3137230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353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yellow rectangle&#10;&#10;Description automatically generated">
            <a:extLst>
              <a:ext uri="{FF2B5EF4-FFF2-40B4-BE49-F238E27FC236}">
                <a16:creationId xmlns:a16="http://schemas.microsoft.com/office/drawing/2014/main" id="{C99BB907-D070-6E0D-5C84-16804F5A27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0802" y="-9144"/>
            <a:ext cx="3853996" cy="68762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457200"/>
            <a:ext cx="313723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7"/>
            <a:ext cx="4629150" cy="4653086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1789" y="2057400"/>
            <a:ext cx="3137230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6431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7745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028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1789" y="301626"/>
            <a:ext cx="80735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789" y="1825625"/>
            <a:ext cx="807356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86600" y="-930"/>
            <a:ext cx="2057400" cy="3190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FD562-637A-C340-8F81-CB333C5CBD43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1789" y="6543019"/>
            <a:ext cx="6950269" cy="3190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92057" y="6538913"/>
            <a:ext cx="1751943" cy="3190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ue and white logo&#10;&#10;Description automatically generated">
            <a:extLst>
              <a:ext uri="{FF2B5EF4-FFF2-40B4-BE49-F238E27FC236}">
                <a16:creationId xmlns:a16="http://schemas.microsoft.com/office/drawing/2014/main" id="{8829F2ED-AB32-3076-91E4-C097E8D30F54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136084" y="5716332"/>
            <a:ext cx="2007916" cy="822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21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73" r:id="rId8"/>
    <p:sldLayoutId id="2147483674" r:id="rId9"/>
    <p:sldLayoutId id="2147483669" r:id="rId10"/>
    <p:sldLayoutId id="2147483670" r:id="rId11"/>
    <p:sldLayoutId id="2147483671" r:id="rId12"/>
    <p:sldLayoutId id="214748367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lbert Sans Black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Barlow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Barlow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Barlow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Barlow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Barlow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9DB9C-D668-AEFA-3E19-B6E016624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D88DEE-5C3D-828B-30F3-0F98BCED74CC}"/>
              </a:ext>
            </a:extLst>
          </p:cNvPr>
          <p:cNvSpPr/>
          <p:nvPr/>
        </p:nvSpPr>
        <p:spPr>
          <a:xfrm>
            <a:off x="3639011" y="3350433"/>
            <a:ext cx="4668795" cy="74185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/>
          <a:p>
            <a:pPr defTabSz="685800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sz="2700" b="1" dirty="0">
                <a:solidFill>
                  <a:srgbClr val="003366"/>
                </a:solidFill>
                <a:latin typeface="Barlow" pitchFamily="2" charset="77"/>
              </a:rPr>
              <a:t>Logan Lane</a:t>
            </a:r>
          </a:p>
          <a:p>
            <a:pPr defTabSz="685800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sz="2700" dirty="0">
                <a:solidFill>
                  <a:srgbClr val="003366"/>
                </a:solidFill>
                <a:latin typeface="Barlow" pitchFamily="2" charset="77"/>
              </a:rPr>
              <a:t>Director, Public Safety and Continuing Education, FPSI</a:t>
            </a:r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1622FC61-555B-1286-ADCF-86E9A45C4E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932" b="34052"/>
          <a:stretch/>
        </p:blipFill>
        <p:spPr>
          <a:xfrm>
            <a:off x="6423827" y="976044"/>
            <a:ext cx="2166093" cy="7418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E4D70D-7669-F8DA-A3D1-A649097B01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14" r="2030" b="10856"/>
          <a:stretch/>
        </p:blipFill>
        <p:spPr>
          <a:xfrm>
            <a:off x="1281363" y="2617823"/>
            <a:ext cx="1955132" cy="24204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3658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15A06-2A39-554E-4DEF-28A6A5610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98" y="994019"/>
            <a:ext cx="8890093" cy="994172"/>
          </a:xfrm>
        </p:spPr>
        <p:txBody>
          <a:bodyPr>
            <a:normAutofit/>
          </a:bodyPr>
          <a:lstStyle/>
          <a:p>
            <a:pPr algn="ctr"/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Filling the Gap between Emergency Management Education and the Workforce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BF6858-4E1D-860A-2EE0-A17B13CECF7C}"/>
              </a:ext>
            </a:extLst>
          </p:cNvPr>
          <p:cNvSpPr/>
          <p:nvPr/>
        </p:nvSpPr>
        <p:spPr>
          <a:xfrm>
            <a:off x="4447561" y="2259890"/>
            <a:ext cx="4556330" cy="2285241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700" b="1" dirty="0">
                <a:solidFill>
                  <a:srgbClr val="005196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Rationale:</a:t>
            </a:r>
          </a:p>
          <a:p>
            <a:pPr defTabSz="685800">
              <a:defRPr/>
            </a:pPr>
            <a:endParaRPr lang="en-US" sz="1050" b="1" dirty="0">
              <a:solidFill>
                <a:srgbClr val="005196">
                  <a:lumMod val="50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defRPr/>
            </a:pPr>
            <a:r>
              <a:rPr lang="en-US" sz="1500" dirty="0">
                <a:solidFill>
                  <a:srgbClr val="D1D3D3">
                    <a:lumMod val="10000"/>
                  </a:srgbClr>
                </a:solidFill>
                <a:latin typeface="Aptos Display" panose="02110004020202020204"/>
              </a:rPr>
              <a:t>A study conducted by a group of researchers at Colorado State University reviewed the curriculum of 492 university and college degree programs.</a:t>
            </a:r>
            <a:r>
              <a:rPr lang="en-US" sz="1500" b="1" dirty="0">
                <a:solidFill>
                  <a:srgbClr val="D1D3D3">
                    <a:lumMod val="10000"/>
                  </a:srgbClr>
                </a:solidFill>
                <a:latin typeface="Aptos Display" panose="02110004020202020204"/>
              </a:rPr>
              <a:t> </a:t>
            </a:r>
            <a:r>
              <a:rPr lang="en-US" sz="1500" dirty="0">
                <a:solidFill>
                  <a:srgbClr val="D1D3D3">
                    <a:lumMod val="10000"/>
                  </a:srgbClr>
                </a:solidFill>
                <a:latin typeface="Aptos Display" panose="02110004020202020204"/>
              </a:rPr>
              <a:t> </a:t>
            </a:r>
            <a:r>
              <a:rPr lang="en-US" sz="1500" b="1" dirty="0">
                <a:solidFill>
                  <a:srgbClr val="D1D3D3">
                    <a:lumMod val="10000"/>
                  </a:srgbClr>
                </a:solidFill>
                <a:latin typeface="Aptos Display" panose="02110004020202020204"/>
              </a:rPr>
              <a:t>The study identified significant gaps with the Next Generation Core Competencies</a:t>
            </a:r>
            <a:r>
              <a:rPr lang="en-US" sz="1500" dirty="0">
                <a:solidFill>
                  <a:srgbClr val="D1D3D3">
                    <a:lumMod val="10000"/>
                  </a:srgbClr>
                </a:solidFill>
                <a:latin typeface="Aptos Display" panose="02110004020202020204"/>
              </a:rPr>
              <a:t>, for emerging accreditation standards for academic degrees, and emergency management workforce standards.</a:t>
            </a:r>
          </a:p>
        </p:txBody>
      </p:sp>
      <p:graphicFrame>
        <p:nvGraphicFramePr>
          <p:cNvPr id="15" name="Table 10">
            <a:extLst>
              <a:ext uri="{FF2B5EF4-FFF2-40B4-BE49-F238E27FC236}">
                <a16:creationId xmlns:a16="http://schemas.microsoft.com/office/drawing/2014/main" id="{98B8918F-AF39-4DD3-947C-913EB1E0C6CA}"/>
              </a:ext>
            </a:extLst>
          </p:cNvPr>
          <p:cNvGraphicFramePr>
            <a:graphicFrameLocks noGrp="1"/>
          </p:cNvGraphicFramePr>
          <p:nvPr/>
        </p:nvGraphicFramePr>
        <p:xfrm>
          <a:off x="252100" y="2345614"/>
          <a:ext cx="4110731" cy="1912528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4110731">
                  <a:extLst>
                    <a:ext uri="{9D8B030D-6E8A-4147-A177-3AD203B41FA5}">
                      <a16:colId xmlns:a16="http://schemas.microsoft.com/office/drawing/2014/main" val="4292500803"/>
                    </a:ext>
                  </a:extLst>
                </a:gridCol>
              </a:tblGrid>
              <a:tr h="4343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Project Description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95122921"/>
                  </a:ext>
                </a:extLst>
              </a:tr>
              <a:tr h="1478188">
                <a:tc>
                  <a:txBody>
                    <a:bodyPr/>
                    <a:lstStyle/>
                    <a:p>
                      <a:pPr algn="l"/>
                      <a:r>
                        <a:rPr lang="en-US" sz="15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In partnership with Florida’s Department of Emergency Management, the Florida Public Safety Institute will build out an Emergency Management Training Institution on the FPSI property located in Gadsden County. </a:t>
                      </a:r>
                    </a:p>
                  </a:txBody>
                  <a:tcPr marL="68580" marR="68580" marT="34290" marB="3429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81920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BEE0687-5A11-15BE-66D4-E561E5910BA1}"/>
              </a:ext>
            </a:extLst>
          </p:cNvPr>
          <p:cNvSpPr txBox="1"/>
          <p:nvPr/>
        </p:nvSpPr>
        <p:spPr>
          <a:xfrm>
            <a:off x="323850" y="4258142"/>
            <a:ext cx="47910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500" b="1" dirty="0">
                <a:solidFill>
                  <a:schemeClr val="tx1">
                    <a:lumMod val="50000"/>
                  </a:schemeClr>
                </a:solidFill>
              </a:rPr>
              <a:t>This project includes: </a:t>
            </a:r>
          </a:p>
          <a:p>
            <a:pPr marL="600075" lvl="1" indent="-257175">
              <a:buFont typeface="+mj-lt"/>
              <a:buAutoNum type="arabicPeriod"/>
            </a:pPr>
            <a:r>
              <a:rPr lang="en-US" sz="1350" dirty="0">
                <a:solidFill>
                  <a:schemeClr val="tx1">
                    <a:lumMod val="50000"/>
                  </a:schemeClr>
                </a:solidFill>
              </a:rPr>
              <a:t>Mass Staging and Storage Space</a:t>
            </a:r>
          </a:p>
          <a:p>
            <a:pPr marL="600075" lvl="1" indent="-257175">
              <a:buFont typeface="+mj-lt"/>
              <a:buAutoNum type="arabicPeriod"/>
            </a:pPr>
            <a:r>
              <a:rPr lang="en-US" sz="1350" dirty="0">
                <a:solidFill>
                  <a:schemeClr val="tx1">
                    <a:lumMod val="50000"/>
                  </a:schemeClr>
                </a:solidFill>
              </a:rPr>
              <a:t> Office, Classroom, and Emergency Operation</a:t>
            </a:r>
          </a:p>
          <a:p>
            <a:pPr marL="600075" lvl="1" indent="-257175">
              <a:buFont typeface="+mj-lt"/>
              <a:buAutoNum type="arabicPeriod"/>
            </a:pPr>
            <a:r>
              <a:rPr lang="en-US" sz="1350" dirty="0">
                <a:solidFill>
                  <a:schemeClr val="tx1">
                    <a:lumMod val="50000"/>
                  </a:schemeClr>
                </a:solidFill>
              </a:rPr>
              <a:t> Center for training and deployment</a:t>
            </a:r>
          </a:p>
          <a:p>
            <a:pPr marL="600075" lvl="1" indent="-257175">
              <a:buFont typeface="+mj-lt"/>
              <a:buAutoNum type="arabicPeriod"/>
            </a:pPr>
            <a:r>
              <a:rPr lang="en-US" sz="1350" dirty="0">
                <a:solidFill>
                  <a:schemeClr val="tx1">
                    <a:lumMod val="50000"/>
                  </a:schemeClr>
                </a:solidFill>
              </a:rPr>
              <a:t> Mass sleeping and bathroom facilities</a:t>
            </a:r>
          </a:p>
          <a:p>
            <a:pPr marL="600075" lvl="1" indent="-257175">
              <a:buFont typeface="+mj-lt"/>
              <a:buAutoNum type="arabicPeriod"/>
            </a:pPr>
            <a:r>
              <a:rPr lang="en-US" sz="1350" dirty="0">
                <a:solidFill>
                  <a:schemeClr val="tx1">
                    <a:lumMod val="50000"/>
                  </a:schemeClr>
                </a:solidFill>
              </a:rPr>
              <a:t> Realistic training facilities to include, Flood,</a:t>
            </a:r>
          </a:p>
          <a:p>
            <a:pPr marL="600075" lvl="1" indent="-257175">
              <a:buFont typeface="+mj-lt"/>
              <a:buAutoNum type="arabicPeriod"/>
            </a:pPr>
            <a:r>
              <a:rPr lang="en-US" sz="1350" dirty="0">
                <a:solidFill>
                  <a:schemeClr val="tx1">
                    <a:lumMod val="50000"/>
                  </a:schemeClr>
                </a:solidFill>
              </a:rPr>
              <a:t> Fire and Building Collapse events</a:t>
            </a:r>
          </a:p>
        </p:txBody>
      </p:sp>
    </p:spTree>
    <p:extLst>
      <p:ext uri="{BB962C8B-B14F-4D97-AF65-F5344CB8AC3E}">
        <p14:creationId xmlns:p14="http://schemas.microsoft.com/office/powerpoint/2010/main" val="193606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A073B80-ABA3-4F80-85DD-6CF1DFC85941}"/>
              </a:ext>
            </a:extLst>
          </p:cNvPr>
          <p:cNvSpPr txBox="1">
            <a:spLocks/>
          </p:cNvSpPr>
          <p:nvPr/>
        </p:nvSpPr>
        <p:spPr>
          <a:xfrm>
            <a:off x="0" y="857250"/>
            <a:ext cx="9144000" cy="685800"/>
          </a:xfrm>
          <a:prstGeom prst="rect">
            <a:avLst/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23">
              <a:defRPr/>
            </a:pPr>
            <a:r>
              <a:rPr lang="en-US" sz="3600" b="1" dirty="0">
                <a:solidFill>
                  <a:prstClr val="white"/>
                </a:solidFill>
                <a:latin typeface="Calibri"/>
              </a:rPr>
              <a:t>  Results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579995E-EC77-40E9-C38B-BAA59BE325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225" y="1740783"/>
            <a:ext cx="6734114" cy="2469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altLang="en-US" dirty="0">
                <a:solidFill>
                  <a:srgbClr val="005196"/>
                </a:solidFill>
                <a:latin typeface="Arial" panose="020B0604020202020204" pitchFamily="34" charset="0"/>
              </a:rPr>
              <a:t>Course content is fragmented across disciplines </a:t>
            </a:r>
          </a:p>
          <a:p>
            <a:pPr marL="342900" lvl="1" defTabSz="6858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altLang="en-US" sz="1500" dirty="0">
                <a:solidFill>
                  <a:srgbClr val="005196"/>
                </a:solidFill>
                <a:latin typeface="Arial" panose="020B0604020202020204" pitchFamily="34" charset="0"/>
              </a:rPr>
              <a:t>Criminal Justice, Public Health, Homeland Security, Counter-Terrorism</a:t>
            </a:r>
          </a:p>
          <a:p>
            <a:pPr marL="342900" lvl="1" defTabSz="6858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endParaRPr lang="en-US" altLang="en-US" sz="1500" dirty="0">
              <a:solidFill>
                <a:srgbClr val="005196"/>
              </a:solidFill>
              <a:latin typeface="Arial" panose="020B0604020202020204" pitchFamily="34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altLang="en-US" b="1" dirty="0">
                <a:solidFill>
                  <a:srgbClr val="005196"/>
                </a:solidFill>
                <a:latin typeface="Arial" panose="020B0604020202020204" pitchFamily="34" charset="0"/>
              </a:rPr>
              <a:t>Lack of alignment</a:t>
            </a:r>
            <a:r>
              <a:rPr lang="en-US" altLang="en-US" dirty="0">
                <a:solidFill>
                  <a:srgbClr val="005196"/>
                </a:solidFill>
                <a:latin typeface="Arial" panose="020B0604020202020204" pitchFamily="34" charset="0"/>
              </a:rPr>
              <a:t> </a:t>
            </a:r>
            <a:r>
              <a:rPr lang="en-US" altLang="en-US" b="1" dirty="0">
                <a:solidFill>
                  <a:srgbClr val="005196"/>
                </a:solidFill>
                <a:latin typeface="Arial" panose="020B0604020202020204" pitchFamily="34" charset="0"/>
              </a:rPr>
              <a:t>with workforce needs or accreditation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 dirty="0">
                <a:solidFill>
                  <a:srgbClr val="005196"/>
                </a:solidFill>
                <a:latin typeface="Arial" panose="020B0604020202020204" pitchFamily="34" charset="0"/>
              </a:rPr>
              <a:t> standards.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endParaRPr lang="en-US" altLang="en-US" dirty="0">
              <a:solidFill>
                <a:srgbClr val="005196"/>
              </a:solidFill>
              <a:latin typeface="Arial" panose="020B0604020202020204" pitchFamily="34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altLang="en-US" dirty="0">
                <a:solidFill>
                  <a:srgbClr val="005196"/>
                </a:solidFill>
                <a:latin typeface="Arial" panose="020B0604020202020204" pitchFamily="34" charset="0"/>
              </a:rPr>
              <a:t>Raises critical questions about program consistency and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dirty="0">
                <a:solidFill>
                  <a:srgbClr val="005196"/>
                </a:solidFill>
                <a:latin typeface="Arial" panose="020B0604020202020204" pitchFamily="34" charset="0"/>
              </a:rPr>
              <a:t> relevance.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endParaRPr lang="en-US" altLang="en-US" dirty="0">
              <a:solidFill>
                <a:srgbClr val="005196"/>
              </a:solidFill>
              <a:latin typeface="Arial" panose="020B0604020202020204" pitchFamily="34" charset="0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71331AC-298F-ECA2-B4E4-407A4B16E2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225" y="4142954"/>
            <a:ext cx="7086599" cy="1685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altLang="en-US" b="1" dirty="0">
                <a:solidFill>
                  <a:srgbClr val="005196"/>
                </a:solidFill>
                <a:latin typeface="Arial" panose="020B0604020202020204" pitchFamily="34" charset="0"/>
              </a:rPr>
              <a:t>Majority of programs do not adequately prepare students 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 dirty="0">
                <a:solidFill>
                  <a:srgbClr val="005196"/>
                </a:solidFill>
                <a:latin typeface="Arial" panose="020B0604020202020204" pitchFamily="34" charset="0"/>
              </a:rPr>
              <a:t> for the emergency management workforce.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dirty="0">
              <a:solidFill>
                <a:srgbClr val="005196"/>
              </a:solidFill>
              <a:latin typeface="Arial" panose="020B0604020202020204" pitchFamily="34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altLang="en-US" dirty="0">
                <a:solidFill>
                  <a:srgbClr val="005196"/>
                </a:solidFill>
                <a:latin typeface="Arial" panose="020B0604020202020204" pitchFamily="34" charset="0"/>
              </a:rPr>
              <a:t>Programs offering only </a:t>
            </a:r>
            <a:r>
              <a:rPr lang="en-US" altLang="en-US" b="1" dirty="0">
                <a:solidFill>
                  <a:srgbClr val="005196"/>
                </a:solidFill>
                <a:latin typeface="Arial" panose="020B0604020202020204" pitchFamily="34" charset="0"/>
              </a:rPr>
              <a:t>0–15 credit hours</a:t>
            </a:r>
            <a:r>
              <a:rPr lang="en-US" altLang="en-US" dirty="0">
                <a:solidFill>
                  <a:srgbClr val="005196"/>
                </a:solidFill>
                <a:latin typeface="Arial" panose="020B0604020202020204" pitchFamily="34" charset="0"/>
              </a:rPr>
              <a:t> in homeland security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dirty="0">
                <a:solidFill>
                  <a:srgbClr val="005196"/>
                </a:solidFill>
                <a:latin typeface="Arial" panose="020B0604020202020204" pitchFamily="34" charset="0"/>
              </a:rPr>
              <a:t> or emergency management are insufficient for workforce readiness.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500" dirty="0">
              <a:solidFill>
                <a:srgbClr val="00519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064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053A7-3B49-ECC0-2D0E-C75645643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74" y="743376"/>
            <a:ext cx="7511999" cy="994172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6EA70B-D9C9-5351-AECA-2368474CB7BB}"/>
              </a:ext>
            </a:extLst>
          </p:cNvPr>
          <p:cNvSpPr txBox="1"/>
          <p:nvPr/>
        </p:nvSpPr>
        <p:spPr>
          <a:xfrm>
            <a:off x="302343" y="1421434"/>
            <a:ext cx="8841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 dirty="0">
                <a:solidFill>
                  <a:srgbClr val="FFFFFF"/>
                </a:solidFill>
                <a:latin typeface="Arial" panose="020B0604020202020204" pitchFamily="34" charset="0"/>
              </a:rPr>
              <a:t>Research the few exemplary program models identified which could serve as templates for improving future programs.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15555D-0B5B-CC16-7869-35CF49CB9B52}"/>
              </a:ext>
            </a:extLst>
          </p:cNvPr>
          <p:cNvSpPr txBox="1"/>
          <p:nvPr/>
        </p:nvSpPr>
        <p:spPr>
          <a:xfrm>
            <a:off x="4842064" y="2252619"/>
            <a:ext cx="3940600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dirty="0">
                <a:solidFill>
                  <a:srgbClr val="005196"/>
                </a:solidFill>
                <a:latin typeface="Aptos" panose="02110004020202020204"/>
              </a:rPr>
              <a:t>Construct first phase of Florida’s Emergency Management Institute.</a:t>
            </a:r>
          </a:p>
          <a:p>
            <a:pPr defTabSz="685800">
              <a:defRPr/>
            </a:pPr>
            <a:endParaRPr lang="en-US" dirty="0">
              <a:solidFill>
                <a:srgbClr val="005196"/>
              </a:solidFill>
              <a:latin typeface="Aptos" panose="02110004020202020204"/>
            </a:endParaRPr>
          </a:p>
          <a:p>
            <a:pPr defTabSz="685800">
              <a:defRPr/>
            </a:pPr>
            <a:r>
              <a:rPr lang="en-US" dirty="0">
                <a:solidFill>
                  <a:srgbClr val="005196"/>
                </a:solidFill>
                <a:latin typeface="Aptos" panose="02110004020202020204"/>
              </a:rPr>
              <a:t>FDEM will fund the project through federal disaster preparedness funds.  </a:t>
            </a:r>
          </a:p>
          <a:p>
            <a:pPr defTabSz="685800">
              <a:defRPr/>
            </a:pPr>
            <a:endParaRPr lang="en-US" sz="1350" dirty="0">
              <a:solidFill>
                <a:srgbClr val="005196"/>
              </a:solidFill>
              <a:latin typeface="Aptos" panose="02110004020202020204"/>
            </a:endParaRPr>
          </a:p>
        </p:txBody>
      </p:sp>
      <p:pic>
        <p:nvPicPr>
          <p:cNvPr id="13" name="Picture 12" descr="A black and blue building">
            <a:extLst>
              <a:ext uri="{FF2B5EF4-FFF2-40B4-BE49-F238E27FC236}">
                <a16:creationId xmlns:a16="http://schemas.microsoft.com/office/drawing/2014/main" id="{8516077C-8218-ABB2-28C4-96C45BE327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587" y="3828847"/>
            <a:ext cx="6511414" cy="2117080"/>
          </a:xfrm>
          <a:prstGeom prst="rect">
            <a:avLst/>
          </a:prstGeom>
        </p:spPr>
      </p:pic>
      <p:pic>
        <p:nvPicPr>
          <p:cNvPr id="11" name="Picture 10" descr="A grey and white device">
            <a:extLst>
              <a:ext uri="{FF2B5EF4-FFF2-40B4-BE49-F238E27FC236}">
                <a16:creationId xmlns:a16="http://schemas.microsoft.com/office/drawing/2014/main" id="{6A31BF27-6C62-3737-5BB3-856C6A053D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4" y="2252619"/>
            <a:ext cx="4210664" cy="235507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86AAB3D-B563-F15B-8EE1-B6B1F1BBB6DA}"/>
              </a:ext>
            </a:extLst>
          </p:cNvPr>
          <p:cNvSpPr txBox="1"/>
          <p:nvPr/>
        </p:nvSpPr>
        <p:spPr>
          <a:xfrm>
            <a:off x="65386" y="4559096"/>
            <a:ext cx="249346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1500" dirty="0">
                <a:solidFill>
                  <a:srgbClr val="005196"/>
                </a:solidFill>
                <a:latin typeface="Aptos" panose="02110004020202020204"/>
              </a:rPr>
              <a:t>This will support current TSC Emergency Management AS Degree curriculum to close the gap between degree programs and the EM workforce.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738106-6B02-CC01-B145-801BF019F9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606" y="2193101"/>
            <a:ext cx="4902688" cy="370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64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TSC Theme Colors">
      <a:dk1>
        <a:srgbClr val="005196"/>
      </a:dk1>
      <a:lt1>
        <a:srgbClr val="FFFFFF"/>
      </a:lt1>
      <a:dk2>
        <a:srgbClr val="003366"/>
      </a:dk2>
      <a:lt2>
        <a:srgbClr val="E5B611"/>
      </a:lt2>
      <a:accent1>
        <a:srgbClr val="659CD3"/>
      </a:accent1>
      <a:accent2>
        <a:srgbClr val="ED7D31"/>
      </a:accent2>
      <a:accent3>
        <a:srgbClr val="D1D3D3"/>
      </a:accent3>
      <a:accent4>
        <a:srgbClr val="B3900B"/>
      </a:accent4>
      <a:accent5>
        <a:srgbClr val="CE1264"/>
      </a:accent5>
      <a:accent6>
        <a:srgbClr val="B2D234"/>
      </a:accent6>
      <a:hlink>
        <a:srgbClr val="54B6E7"/>
      </a:hlink>
      <a:folHlink>
        <a:srgbClr val="954F72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SC 4x3 PowerPoint " id="{16702479-412B-8540-AF00-32AA140EA53A}" vid="{8977445C-BC82-4641-93DD-A58EF90FC8C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D61E3C42243B46AA07A3A133ACD3EF" ma:contentTypeVersion="33" ma:contentTypeDescription="Create a new document." ma:contentTypeScope="" ma:versionID="fb5d5c9e8238e603f3a454f78d55f545">
  <xsd:schema xmlns:xsd="http://www.w3.org/2001/XMLSchema" xmlns:xs="http://www.w3.org/2001/XMLSchema" xmlns:p="http://schemas.microsoft.com/office/2006/metadata/properties" xmlns:ns1="http://schemas.microsoft.com/sharepoint/v3" xmlns:ns2="3b8bd7dc-5653-4dde-88f4-d69da9339f69" xmlns:ns3="b5034906-7a55-4d48-9ff4-ee9df9b5747a" targetNamespace="http://schemas.microsoft.com/office/2006/metadata/properties" ma:root="true" ma:fieldsID="a8145736466b6f7746c40ba6603b5af2" ns1:_="" ns2:_="" ns3:_="">
    <xsd:import namespace="http://schemas.microsoft.com/sharepoint/v3"/>
    <xsd:import namespace="3b8bd7dc-5653-4dde-88f4-d69da9339f69"/>
    <xsd:import namespace="b5034906-7a55-4d48-9ff4-ee9df9b5747a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1:_ip_UnifiedCompliancePolicyProperties" minOccurs="0"/>
                <xsd:element ref="ns1:_ip_UnifiedCompliancePolicyUIAc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4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 ma:readOnly="false">
      <xsd:simpleType>
        <xsd:restriction base="dms:Unknown"/>
      </xsd:simpleType>
    </xsd:element>
    <xsd:element name="PublishingExpirationDate" ma:index="5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 ma:readOnly="false">
      <xsd:simpleType>
        <xsd:restriction base="dms:Unknown"/>
      </xsd:simpleType>
    </xsd:element>
    <xsd:element name="_ip_UnifiedCompliancePolicyProperties" ma:index="16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17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8bd7dc-5653-4dde-88f4-d69da9339f6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7" nillable="true" ma:displayName="Taxonomy Catch All Column" ma:hidden="true" ma:list="{ae242e52-ccba-4062-bb1a-6203fba2962b}" ma:internalName="TaxCatchAll" ma:showField="CatchAllData" ma:web="3b8bd7dc-5653-4dde-88f4-d69da9339f6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034906-7a55-4d48-9ff4-ee9df9b574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21" nillable="true" ma:displayName="MediaServiceLocation" ma:internalName="MediaServiceLocation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dbdd1448-4ee3-42d8-a517-16d509c6264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index="3" ma:displayName="Item 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64EA06A-4561-43B0-8667-815B1CFDCDA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6AB31D4-2849-4E34-913F-C5E4BE206B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b8bd7dc-5653-4dde-88f4-d69da9339f69"/>
    <ds:schemaRef ds:uri="b5034906-7a55-4d48-9ff4-ee9df9b574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TSC 4x3 PowerPoint Template (2)</Template>
  <TotalTime>53</TotalTime>
  <Words>283</Words>
  <Application>Microsoft Office PowerPoint</Application>
  <PresentationFormat>On-screen Show (4:3)</PresentationFormat>
  <Paragraphs>36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Albert Sans Black</vt:lpstr>
      <vt:lpstr>Aptos</vt:lpstr>
      <vt:lpstr>Aptos Display</vt:lpstr>
      <vt:lpstr>Arial</vt:lpstr>
      <vt:lpstr>Barlow</vt:lpstr>
      <vt:lpstr>Calibri</vt:lpstr>
      <vt:lpstr>Office Theme</vt:lpstr>
      <vt:lpstr>PowerPoint Presentation</vt:lpstr>
      <vt:lpstr>Filling the Gap between Emergency Management Education and the Workforce</vt:lpstr>
      <vt:lpstr>PowerPoint Presentation</vt:lpstr>
      <vt:lpstr>Recommendations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Caitlin Bradbury</dc:creator>
  <cp:lastModifiedBy>Caitlin Bradbury</cp:lastModifiedBy>
  <cp:revision>14</cp:revision>
  <dcterms:created xsi:type="dcterms:W3CDTF">2025-11-18T19:20:13Z</dcterms:created>
  <dcterms:modified xsi:type="dcterms:W3CDTF">2025-11-19T20:03:44Z</dcterms:modified>
</cp:coreProperties>
</file>