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7"/>
  </p:notesMasterIdLst>
  <p:sldIdLst>
    <p:sldId id="2437" r:id="rId3"/>
    <p:sldId id="2797" r:id="rId4"/>
    <p:sldId id="2798" r:id="rId5"/>
    <p:sldId id="279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6" autoAdjust="0"/>
    <p:restoredTop sz="94660"/>
  </p:normalViewPr>
  <p:slideViewPr>
    <p:cSldViewPr snapToGrid="0">
      <p:cViewPr varScale="1">
        <p:scale>
          <a:sx n="40" d="100"/>
          <a:sy n="40" d="100"/>
        </p:scale>
        <p:origin x="44" y="4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CA79F5-9C6A-4034-BFE1-D6344BA5F9E9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E1D60C-FFA6-42FE-B7EA-AED7037AF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7487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450" indent="-171450">
              <a:buFont typeface="Arial" charset="0"/>
              <a:buChar char="•"/>
            </a:pPr>
            <a:r>
              <a:rPr lang="en-US" altLang="en-US" b="0"/>
              <a:t>It is impossible for a regional economy to achieve transformation unless there is a shared regional identity and a shared vision for regional economic growth that all the partners own – both as collective and individual partners. Partners will need to align the strategies and resources of their own organizations and systems to the regional vision.  </a:t>
            </a:r>
          </a:p>
          <a:p>
            <a:pPr marL="171450" indent="-171450">
              <a:buFont typeface="Arial" charset="0"/>
              <a:buChar char="•"/>
            </a:pPr>
            <a:r>
              <a:rPr lang="en-US" altLang="en-US" b="0"/>
              <a:t>The development of a regional identity (which is not necessarily a brand, but it can be) and the vision for regional economic growth are critical to sustaining a globally competitive region.  </a:t>
            </a:r>
          </a:p>
          <a:p>
            <a:pPr marL="171450" indent="-171450">
              <a:buFont typeface="Arial" charset="0"/>
              <a:buChar char="•"/>
            </a:pPr>
            <a:r>
              <a:rPr lang="en-US" altLang="en-US" b="0"/>
              <a:t>The vision is especially critical to driving new </a:t>
            </a:r>
            <a:r>
              <a:rPr lang="en-US" altLang="en-US" b="0" i="1"/>
              <a:t>regional</a:t>
            </a:r>
            <a:r>
              <a:rPr lang="en-US" altLang="en-US" b="0"/>
              <a:t>  behavior and is the touchstone when a region faces challenges – something that is almost guaranteed given the wide array of interests that are represented in a regional economy.  </a:t>
            </a:r>
          </a:p>
          <a:p>
            <a:pPr marL="171450" indent="-171450">
              <a:buFont typeface="Arial" charset="0"/>
              <a:buChar char="•"/>
            </a:pPr>
            <a:r>
              <a:rPr lang="en-US" altLang="en-US" b="0"/>
              <a:t>The vision is also the driver for regional strategies and new investments, as well as for alignment of current investments. 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Template</a:t>
            </a:r>
          </a:p>
        </p:txBody>
      </p:sp>
    </p:spTree>
    <p:extLst>
      <p:ext uri="{BB962C8B-B14F-4D97-AF65-F5344CB8AC3E}">
        <p14:creationId xmlns:p14="http://schemas.microsoft.com/office/powerpoint/2010/main" val="26859589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8675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56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4537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1732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192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260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1550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1228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7925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317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2787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6671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8575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4188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3766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1526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3604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5047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2180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2174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9410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05293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er -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3023EEA-EECB-4440-B1B7-C07312C74BB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35"/>
            <a:ext cx="12192000" cy="88741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3" name="Title 6">
            <a:extLst>
              <a:ext uri="{FF2B5EF4-FFF2-40B4-BE49-F238E27FC236}">
                <a16:creationId xmlns:a16="http://schemas.microsoft.com/office/drawing/2014/main" id="{00980522-1286-4201-B1D7-10907E438A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23626" y="279818"/>
            <a:ext cx="9168375" cy="471365"/>
          </a:xfrm>
          <a:prstGeom prst="rect">
            <a:avLst/>
          </a:prstGeom>
        </p:spPr>
        <p:txBody>
          <a:bodyPr anchor="ctr"/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>
                <a:solidFill>
                  <a:schemeClr val="bg1"/>
                </a:solidFill>
              </a:rPr>
              <a:t>Click to Edit Title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5ABA3B2-F963-464F-BF49-A82B4AB7CE2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27200" y="2209800"/>
            <a:ext cx="8737600" cy="3657600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rgbClr val="6A737B"/>
                </a:solidFill>
              </a:defRPr>
            </a:lvl1pPr>
            <a:lvl2pPr marL="990575" indent="-380990">
              <a:buFont typeface="Courier New" panose="02070309020205020404" pitchFamily="49" charset="0"/>
              <a:buChar char="o"/>
              <a:defRPr sz="2667">
                <a:solidFill>
                  <a:srgbClr val="6A737B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84061026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tandard Present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own Arrow Callout 17">
            <a:extLst>
              <a:ext uri="{FF2B5EF4-FFF2-40B4-BE49-F238E27FC236}">
                <a16:creationId xmlns:a16="http://schemas.microsoft.com/office/drawing/2014/main" id="{6AB66B01-202F-4433-8EA1-9E209CF97DD1}"/>
              </a:ext>
            </a:extLst>
          </p:cNvPr>
          <p:cNvSpPr/>
          <p:nvPr userDrawn="1"/>
        </p:nvSpPr>
        <p:spPr bwMode="auto">
          <a:xfrm>
            <a:off x="0" y="1"/>
            <a:ext cx="12192000" cy="1803399"/>
          </a:xfrm>
          <a:prstGeom prst="downArrowCallout">
            <a:avLst>
              <a:gd name="adj1" fmla="val 32676"/>
              <a:gd name="adj2" fmla="val 14109"/>
              <a:gd name="adj3" fmla="val 10498"/>
              <a:gd name="adj4" fmla="val 92638"/>
            </a:avLst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400"/>
          </a:p>
        </p:txBody>
      </p:sp>
      <p:grpSp>
        <p:nvGrpSpPr>
          <p:cNvPr id="5" name="Group 24">
            <a:extLst>
              <a:ext uri="{FF2B5EF4-FFF2-40B4-BE49-F238E27FC236}">
                <a16:creationId xmlns:a16="http://schemas.microsoft.com/office/drawing/2014/main" id="{3064E3F3-6FD0-439F-B2F3-4750AF9A6C0C}"/>
              </a:ext>
            </a:extLst>
          </p:cNvPr>
          <p:cNvGrpSpPr/>
          <p:nvPr userDrawn="1"/>
        </p:nvGrpSpPr>
        <p:grpSpPr>
          <a:xfrm>
            <a:off x="5420764" y="6372127"/>
            <a:ext cx="1350472" cy="203200"/>
            <a:chOff x="4168751" y="2495551"/>
            <a:chExt cx="1012854" cy="152400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7DE66BD9-6B86-4491-BDBE-8D754F2C493F}"/>
                </a:ext>
              </a:extLst>
            </p:cNvPr>
            <p:cNvSpPr/>
            <p:nvPr/>
          </p:nvSpPr>
          <p:spPr>
            <a:xfrm>
              <a:off x="4598977" y="2495551"/>
              <a:ext cx="152400" cy="1524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B6720488-7F5E-4E06-921C-D964AAAC01F6}"/>
                </a:ext>
              </a:extLst>
            </p:cNvPr>
            <p:cNvSpPr/>
            <p:nvPr/>
          </p:nvSpPr>
          <p:spPr>
            <a:xfrm flipV="1">
              <a:off x="4816297" y="2522221"/>
              <a:ext cx="99060" cy="9906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895718F9-DE8B-485D-AF59-F606C16D9F49}"/>
                </a:ext>
              </a:extLst>
            </p:cNvPr>
            <p:cNvSpPr/>
            <p:nvPr/>
          </p:nvSpPr>
          <p:spPr>
            <a:xfrm flipV="1">
              <a:off x="4434997" y="2522221"/>
              <a:ext cx="99060" cy="9906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8A3C9063-BAC0-4E5E-9AB4-DF148FC16858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4980277" y="2531632"/>
              <a:ext cx="80239" cy="80239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C85B5834-AC1D-4DB5-8C2B-465A74C46891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4289838" y="2531632"/>
              <a:ext cx="80239" cy="80239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E08F86E3-CB6D-489A-87C6-E88452CBDA81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5125438" y="2543668"/>
              <a:ext cx="56167" cy="5616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448EF16B-ED75-4F79-A907-36A21F27A988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4168751" y="2543668"/>
              <a:ext cx="56167" cy="5616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</p:grp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80734850-CCE2-4825-BA39-32601A40E70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235200" y="2109099"/>
            <a:ext cx="7721600" cy="13834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867" b="1">
                <a:solidFill>
                  <a:srgbClr val="002B54"/>
                </a:solidFill>
                <a:latin typeface="+mj-lt"/>
              </a:defRPr>
            </a:lvl1pPr>
          </a:lstStyle>
          <a:p>
            <a:pPr lvl="0"/>
            <a:r>
              <a:rPr lang="en-US"/>
              <a:t>Agenda Item Name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D1E4F02D-E7F7-45FD-A4FB-135B2AB151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35200" y="3492563"/>
            <a:ext cx="7721600" cy="628619"/>
          </a:xfrm>
          <a:prstGeom prst="rect">
            <a:avLst/>
          </a:prstGeom>
        </p:spPr>
        <p:txBody>
          <a:bodyPr anchor="ctr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kumimoji="0" lang="en-US" sz="3733" i="0" u="none" strike="noStrike" kern="1200" cap="none" spc="0" normalizeH="0" baseline="0" noProof="0" smtClean="0">
                <a:ln>
                  <a:noFill/>
                </a:ln>
                <a:solidFill>
                  <a:srgbClr val="6A737B"/>
                </a:solidFill>
                <a:effectLst/>
                <a:uLnTx/>
                <a:uFillTx/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17" name="Text Placeholder 19">
            <a:extLst>
              <a:ext uri="{FF2B5EF4-FFF2-40B4-BE49-F238E27FC236}">
                <a16:creationId xmlns:a16="http://schemas.microsoft.com/office/drawing/2014/main" id="{0141CD58-902C-4162-B5C2-99A5A0B6D48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35200" y="4019581"/>
            <a:ext cx="7721600" cy="628619"/>
          </a:xfrm>
          <a:prstGeom prst="rect">
            <a:avLst/>
          </a:prstGeom>
        </p:spPr>
        <p:txBody>
          <a:bodyPr anchor="ctr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kumimoji="0" lang="en-US" sz="2667" i="0" u="none" strike="noStrike" kern="1200" cap="none" spc="0" normalizeH="0" baseline="0" noProof="0" smtClean="0">
                <a:ln>
                  <a:noFill/>
                </a:ln>
                <a:solidFill>
                  <a:srgbClr val="6A737B"/>
                </a:solidFill>
                <a:effectLst/>
                <a:uLnTx/>
                <a:uFillTx/>
              </a:defRPr>
            </a:lvl1pPr>
          </a:lstStyle>
          <a:p>
            <a:pPr lvl="0"/>
            <a:r>
              <a:rPr lang="en-US"/>
              <a:t>Presenter Job Title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F8A691C-AE2E-4A94-8A5B-02540024B5E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" y="143227"/>
            <a:ext cx="1930400" cy="708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682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 t="25000"/>
          <a:stretch>
            <a:fillRect t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440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 t="25000"/>
          <a:stretch>
            <a:fillRect t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559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4387E5C-08F6-495D-8CE3-0706F1301018}"/>
              </a:ext>
            </a:extLst>
          </p:cNvPr>
          <p:cNvSpPr/>
          <p:nvPr/>
        </p:nvSpPr>
        <p:spPr>
          <a:xfrm>
            <a:off x="5476371" y="2481484"/>
            <a:ext cx="504313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Ross Brooks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Professor, Mathematics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19C92072-F8B1-48B5-96B3-D2D1D8154A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946" t="7237" r="-337" b="6828"/>
          <a:stretch/>
        </p:blipFill>
        <p:spPr>
          <a:xfrm rot="5400000">
            <a:off x="1456788" y="1354620"/>
            <a:ext cx="3987407" cy="3556001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8166363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C2A58-3E95-4209-AC68-5BD7336C3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140" y="279818"/>
            <a:ext cx="7655441" cy="471365"/>
          </a:xfrm>
        </p:spPr>
        <p:txBody>
          <a:bodyPr>
            <a:noAutofit/>
          </a:bodyPr>
          <a:lstStyle/>
          <a:p>
            <a:pPr algn="r"/>
            <a:r>
              <a:rPr lang="en-US"/>
              <a:t>Capstone Focus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12FC27-3147-4B75-825D-4D0A336B9B1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90026" y="1417375"/>
            <a:ext cx="5722884" cy="48466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>
                <a:solidFill>
                  <a:schemeClr val="tx1"/>
                </a:solidFill>
              </a:rPr>
              <a:t>Project Description: </a:t>
            </a:r>
          </a:p>
          <a:p>
            <a:pPr marL="0" indent="0">
              <a:buNone/>
            </a:pPr>
            <a:endParaRPr lang="en-US" sz="2400" b="1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400">
                <a:solidFill>
                  <a:schemeClr val="tx1"/>
                </a:solidFill>
              </a:rPr>
              <a:t>A concerned group of math faculty began working to research and implement strategies to </a:t>
            </a:r>
            <a:r>
              <a:rPr lang="en-US" sz="2400" b="1">
                <a:solidFill>
                  <a:schemeClr val="tx1"/>
                </a:solidFill>
              </a:rPr>
              <a:t>narrow the equity gap in gateway math courses.  </a:t>
            </a:r>
            <a:r>
              <a:rPr lang="en-US" sz="2400">
                <a:solidFill>
                  <a:schemeClr val="tx1"/>
                </a:solidFill>
              </a:rPr>
              <a:t>Equity gap data in student success rates is being used to measure the efficacy of the project. 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AF11073-6045-4E32-91E2-8276819515B6}"/>
              </a:ext>
            </a:extLst>
          </p:cNvPr>
          <p:cNvSpPr txBox="1">
            <a:spLocks/>
          </p:cNvSpPr>
          <p:nvPr/>
        </p:nvSpPr>
        <p:spPr>
          <a:xfrm>
            <a:off x="0" y="-488731"/>
            <a:ext cx="12192000" cy="1513490"/>
          </a:xfrm>
          <a:prstGeom prst="rect">
            <a:avLst/>
          </a:prstGeom>
          <a:solidFill>
            <a:srgbClr val="0C0E6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60963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Capstone Overview: Mathematics Equity Workgroup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2E45656-1E6D-4E25-A991-B37CCF72F7F6}"/>
              </a:ext>
            </a:extLst>
          </p:cNvPr>
          <p:cNvSpPr txBox="1"/>
          <p:nvPr/>
        </p:nvSpPr>
        <p:spPr>
          <a:xfrm>
            <a:off x="6312910" y="1417375"/>
            <a:ext cx="5289065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Rationale: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0613741-FCEB-4EEC-9FEE-C1792AF4A8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4243" y="1952538"/>
            <a:ext cx="54864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7762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C2A58-3E95-4209-AC68-5BD7336C3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140" y="279818"/>
            <a:ext cx="7655441" cy="471365"/>
          </a:xfrm>
        </p:spPr>
        <p:txBody>
          <a:bodyPr>
            <a:noAutofit/>
          </a:bodyPr>
          <a:lstStyle/>
          <a:p>
            <a:pPr algn="r"/>
            <a:r>
              <a:rPr lang="en-US"/>
              <a:t>Capstone Focus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12FC27-3147-4B75-825D-4D0A336B9B1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90026" y="1417375"/>
            <a:ext cx="5722884" cy="48466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>
                <a:solidFill>
                  <a:schemeClr val="tx1"/>
                </a:solidFill>
              </a:rPr>
              <a:t>Methodology: </a:t>
            </a:r>
          </a:p>
          <a:p>
            <a:pPr marL="0" indent="0">
              <a:buNone/>
            </a:pPr>
            <a:endParaRPr lang="en-US" sz="2400" b="1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400">
                <a:solidFill>
                  <a:schemeClr val="tx1"/>
                </a:solidFill>
              </a:rPr>
              <a:t>Faculty in the workgroup </a:t>
            </a:r>
            <a:r>
              <a:rPr lang="en-US" sz="2400" b="1">
                <a:solidFill>
                  <a:schemeClr val="tx1"/>
                </a:solidFill>
              </a:rPr>
              <a:t>implemented a variety of strategies based on a model of equity through C.A.R.E. </a:t>
            </a:r>
          </a:p>
          <a:p>
            <a:pPr marL="0" indent="0">
              <a:buNone/>
            </a:pPr>
            <a:endParaRPr lang="en-US" sz="2400" b="1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1200" b="1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000">
                <a:solidFill>
                  <a:schemeClr val="tx1"/>
                </a:solidFill>
              </a:rPr>
              <a:t>(Spring 2022: MAC1105 n = 121, MGF1106 n = 23, MGF1107 n = 255, STA2023 n = 46)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AF11073-6045-4E32-91E2-8276819515B6}"/>
              </a:ext>
            </a:extLst>
          </p:cNvPr>
          <p:cNvSpPr txBox="1">
            <a:spLocks/>
          </p:cNvSpPr>
          <p:nvPr/>
        </p:nvSpPr>
        <p:spPr>
          <a:xfrm>
            <a:off x="0" y="-244366"/>
            <a:ext cx="12192000" cy="1490932"/>
          </a:xfrm>
          <a:prstGeom prst="rect">
            <a:avLst/>
          </a:prstGeom>
          <a:solidFill>
            <a:srgbClr val="0C0E6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60963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Capstone Results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2E45656-1E6D-4E25-A991-B37CCF72F7F6}"/>
              </a:ext>
            </a:extLst>
          </p:cNvPr>
          <p:cNvSpPr txBox="1"/>
          <p:nvPr/>
        </p:nvSpPr>
        <p:spPr>
          <a:xfrm>
            <a:off x="6312910" y="1417375"/>
            <a:ext cx="5289065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Visualizing the Change in Gaps: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5731BD8-D7A1-44C4-A2F6-E4DE6BCD7F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4243" y="2011912"/>
            <a:ext cx="54864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2418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F47AF-75E7-4A90-8A9A-902A5F65B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SUGGESTIONS FOR FURTHER RESEARCH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14188C-50CB-4E31-BA46-EAD07726A90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04303" y="1417375"/>
            <a:ext cx="8164542" cy="5387336"/>
          </a:xfrm>
        </p:spPr>
        <p:txBody>
          <a:bodyPr anchor="t">
            <a:normAutofit/>
          </a:bodyPr>
          <a:lstStyle/>
          <a:p>
            <a:r>
              <a:rPr lang="en-US">
                <a:solidFill>
                  <a:schemeClr val="tx1"/>
                </a:solidFill>
              </a:rPr>
              <a:t>Debriefing spring 2022 results</a:t>
            </a:r>
          </a:p>
          <a:p>
            <a:pPr marL="0" indent="0">
              <a:buNone/>
            </a:pPr>
            <a:endParaRPr lang="en-US">
              <a:solidFill>
                <a:schemeClr val="tx1"/>
              </a:solidFill>
            </a:endParaRPr>
          </a:p>
          <a:p>
            <a:r>
              <a:rPr lang="en-US">
                <a:solidFill>
                  <a:schemeClr val="tx1"/>
                </a:solidFill>
              </a:rPr>
              <a:t>Researching fall 2022 strategies</a:t>
            </a:r>
          </a:p>
          <a:p>
            <a:pPr marL="0" indent="0">
              <a:buNone/>
            </a:pPr>
            <a:endParaRPr lang="en-US">
              <a:solidFill>
                <a:schemeClr val="tx1"/>
              </a:solidFill>
            </a:endParaRPr>
          </a:p>
          <a:p>
            <a:r>
              <a:rPr lang="en-US">
                <a:solidFill>
                  <a:schemeClr val="tx1"/>
                </a:solidFill>
              </a:rPr>
              <a:t>Scaling initiatives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BE20621-1C0A-4C13-AC38-35359B4752F0}"/>
              </a:ext>
            </a:extLst>
          </p:cNvPr>
          <p:cNvSpPr txBox="1">
            <a:spLocks/>
          </p:cNvSpPr>
          <p:nvPr/>
        </p:nvSpPr>
        <p:spPr>
          <a:xfrm>
            <a:off x="0" y="-488732"/>
            <a:ext cx="12192000" cy="1466194"/>
          </a:xfrm>
          <a:prstGeom prst="rect">
            <a:avLst/>
          </a:prstGeom>
          <a:solidFill>
            <a:srgbClr val="0C0E6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60963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Future Actions</a:t>
            </a:r>
          </a:p>
        </p:txBody>
      </p:sp>
    </p:spTree>
    <p:extLst>
      <p:ext uri="{BB962C8B-B14F-4D97-AF65-F5344CB8AC3E}">
        <p14:creationId xmlns:p14="http://schemas.microsoft.com/office/powerpoint/2010/main" val="144911771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290</Words>
  <Application>Microsoft Office PowerPoint</Application>
  <PresentationFormat>Widescreen</PresentationFormat>
  <Paragraphs>53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Aptos</vt:lpstr>
      <vt:lpstr>Arial</vt:lpstr>
      <vt:lpstr>Calibri</vt:lpstr>
      <vt:lpstr>Courier New</vt:lpstr>
      <vt:lpstr>1_Office Theme</vt:lpstr>
      <vt:lpstr>3_Office Theme</vt:lpstr>
      <vt:lpstr>PowerPoint Presentation</vt:lpstr>
      <vt:lpstr>Capstone Focus</vt:lpstr>
      <vt:lpstr>Capstone Focus</vt:lpstr>
      <vt:lpstr>SUGGESTIONS FOR FURTHER RESEARCH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Caitlin Bradbury</dc:creator>
  <cp:lastModifiedBy>Caitlin Bradbury</cp:lastModifiedBy>
  <cp:revision>1</cp:revision>
  <dcterms:created xsi:type="dcterms:W3CDTF">2024-06-11T01:00:52Z</dcterms:created>
  <dcterms:modified xsi:type="dcterms:W3CDTF">2024-06-11T01:02:18Z</dcterms:modified>
</cp:coreProperties>
</file>